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7" r:id="rId4"/>
  </p:sldMasterIdLst>
  <p:notesMasterIdLst>
    <p:notesMasterId r:id="rId84"/>
  </p:notesMasterIdLst>
  <p:sldIdLst>
    <p:sldId id="985" r:id="rId5"/>
    <p:sldId id="1228" r:id="rId6"/>
    <p:sldId id="1229" r:id="rId7"/>
    <p:sldId id="1230" r:id="rId8"/>
    <p:sldId id="1231" r:id="rId9"/>
    <p:sldId id="1232" r:id="rId10"/>
    <p:sldId id="1325" r:id="rId11"/>
    <p:sldId id="1326" r:id="rId12"/>
    <p:sldId id="1235" r:id="rId13"/>
    <p:sldId id="1236" r:id="rId14"/>
    <p:sldId id="1341" r:id="rId15"/>
    <p:sldId id="1342" r:id="rId16"/>
    <p:sldId id="1306" r:id="rId17"/>
    <p:sldId id="1338" r:id="rId18"/>
    <p:sldId id="1337" r:id="rId19"/>
    <p:sldId id="1334" r:id="rId20"/>
    <p:sldId id="1329" r:id="rId21"/>
    <p:sldId id="1330" r:id="rId22"/>
    <p:sldId id="1335" r:id="rId23"/>
    <p:sldId id="1333" r:id="rId24"/>
    <p:sldId id="1250" r:id="rId25"/>
    <p:sldId id="268" r:id="rId26"/>
    <p:sldId id="270" r:id="rId27"/>
    <p:sldId id="1253" r:id="rId28"/>
    <p:sldId id="1316" r:id="rId29"/>
    <p:sldId id="1266" r:id="rId30"/>
    <p:sldId id="1273" r:id="rId31"/>
    <p:sldId id="1281" r:id="rId32"/>
    <p:sldId id="1282" r:id="rId33"/>
    <p:sldId id="1284" r:id="rId34"/>
    <p:sldId id="1331" r:id="rId35"/>
    <p:sldId id="1339" r:id="rId36"/>
    <p:sldId id="1082" r:id="rId37"/>
    <p:sldId id="1070" r:id="rId38"/>
    <p:sldId id="1069" r:id="rId39"/>
    <p:sldId id="1094" r:id="rId40"/>
    <p:sldId id="1340" r:id="rId41"/>
    <p:sldId id="1299" r:id="rId42"/>
    <p:sldId id="1300" r:id="rId43"/>
    <p:sldId id="347" r:id="rId44"/>
    <p:sldId id="425" r:id="rId45"/>
    <p:sldId id="290" r:id="rId46"/>
    <p:sldId id="424" r:id="rId47"/>
    <p:sldId id="423" r:id="rId48"/>
    <p:sldId id="420" r:id="rId49"/>
    <p:sldId id="482" r:id="rId50"/>
    <p:sldId id="483" r:id="rId51"/>
    <p:sldId id="484" r:id="rId52"/>
    <p:sldId id="485" r:id="rId53"/>
    <p:sldId id="486" r:id="rId54"/>
    <p:sldId id="487" r:id="rId55"/>
    <p:sldId id="488" r:id="rId56"/>
    <p:sldId id="490" r:id="rId57"/>
    <p:sldId id="416" r:id="rId58"/>
    <p:sldId id="256" r:id="rId59"/>
    <p:sldId id="474" r:id="rId60"/>
    <p:sldId id="478" r:id="rId61"/>
    <p:sldId id="353" r:id="rId62"/>
    <p:sldId id="445" r:id="rId63"/>
    <p:sldId id="448" r:id="rId64"/>
    <p:sldId id="456" r:id="rId65"/>
    <p:sldId id="457" r:id="rId66"/>
    <p:sldId id="458" r:id="rId67"/>
    <p:sldId id="492" r:id="rId68"/>
    <p:sldId id="491" r:id="rId69"/>
    <p:sldId id="274" r:id="rId70"/>
    <p:sldId id="276" r:id="rId71"/>
    <p:sldId id="271" r:id="rId72"/>
    <p:sldId id="272" r:id="rId73"/>
    <p:sldId id="264" r:id="rId74"/>
    <p:sldId id="265" r:id="rId75"/>
    <p:sldId id="260" r:id="rId76"/>
    <p:sldId id="258" r:id="rId77"/>
    <p:sldId id="267" r:id="rId78"/>
    <p:sldId id="273" r:id="rId79"/>
    <p:sldId id="1343" r:id="rId80"/>
    <p:sldId id="1344" r:id="rId81"/>
    <p:sldId id="263" r:id="rId82"/>
    <p:sldId id="26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07" autoAdjust="0"/>
    <p:restoredTop sz="95890" autoAdjust="0"/>
  </p:normalViewPr>
  <p:slideViewPr>
    <p:cSldViewPr snapToGrid="0" showGuides="1">
      <p:cViewPr varScale="1">
        <p:scale>
          <a:sx n="52" d="100"/>
          <a:sy n="52" d="100"/>
        </p:scale>
        <p:origin x="200" y="14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tnoori\Documents\HIV%20surveillance%20reports\HIV%20surveillance%20report%202020%20with%202019%20data\Report%20Figures%202019%20data_EU%20chapter_updates_10%20November%202020%20AM%20edits%20D1%2014-11-20_GK_AP.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140808039665078E-2"/>
          <c:y val="3.6754036172764057E-2"/>
          <c:w val="0.72272587532864796"/>
          <c:h val="0.79098536617179072"/>
        </c:manualLayout>
      </c:layout>
      <c:lineChart>
        <c:grouping val="standard"/>
        <c:varyColors val="0"/>
        <c:ser>
          <c:idx val="0"/>
          <c:order val="0"/>
          <c:tx>
            <c:strRef>
              <c:f>'New Fig 1.15'!$A$5</c:f>
              <c:strCache>
                <c:ptCount val="1"/>
                <c:pt idx="0">
                  <c:v>Heterosexual (female)</c:v>
                </c:pt>
              </c:strCache>
            </c:strRef>
          </c:tx>
          <c:spPr>
            <a:ln w="38100" cap="rnd">
              <a:solidFill>
                <a:srgbClr val="92D050"/>
              </a:solidFill>
              <a:round/>
            </a:ln>
            <a:effectLst/>
          </c:spPr>
          <c:marker>
            <c:symbol val="none"/>
          </c:marker>
          <c:cat>
            <c:numRef>
              <c:f>'New Fig 1.15'!$B$4:$L$4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'New Fig 1.15'!$B$5:$L$5</c:f>
              <c:numCache>
                <c:formatCode>#,##0</c:formatCode>
                <c:ptCount val="10"/>
                <c:pt idx="0">
                  <c:v>2056</c:v>
                </c:pt>
                <c:pt idx="1">
                  <c:v>1887</c:v>
                </c:pt>
                <c:pt idx="2">
                  <c:v>1891</c:v>
                </c:pt>
                <c:pt idx="3">
                  <c:v>1725</c:v>
                </c:pt>
                <c:pt idx="4">
                  <c:v>1669</c:v>
                </c:pt>
                <c:pt idx="5">
                  <c:v>1575</c:v>
                </c:pt>
                <c:pt idx="6">
                  <c:v>1387</c:v>
                </c:pt>
                <c:pt idx="7">
                  <c:v>1355</c:v>
                </c:pt>
                <c:pt idx="8">
                  <c:v>1380</c:v>
                </c:pt>
                <c:pt idx="9">
                  <c:v>1201</c:v>
                </c:pt>
              </c:numCache>
            </c:numRef>
          </c:val>
          <c:smooth val="0"/>
          <c:extLst>
            <c:ext xmlns:c16="http://schemas.microsoft.com/office/drawing/2014/chart" uri="{C3380CC4-5D6E-409C-BE32-E72D297353CC}">
              <c16:uniqueId val="{00000000-9F66-4A0E-BDEE-C3FD2A238901}"/>
            </c:ext>
          </c:extLst>
        </c:ser>
        <c:ser>
          <c:idx val="1"/>
          <c:order val="1"/>
          <c:tx>
            <c:strRef>
              <c:f>'New Fig 1.15'!$A$6</c:f>
              <c:strCache>
                <c:ptCount val="1"/>
                <c:pt idx="0">
                  <c:v>Heterosexual (male)</c:v>
                </c:pt>
              </c:strCache>
            </c:strRef>
          </c:tx>
          <c:spPr>
            <a:ln w="38100" cap="rnd">
              <a:solidFill>
                <a:srgbClr val="00B050"/>
              </a:solidFill>
              <a:round/>
            </a:ln>
            <a:effectLst/>
          </c:spPr>
          <c:marker>
            <c:symbol val="none"/>
          </c:marker>
          <c:cat>
            <c:numRef>
              <c:f>'New Fig 1.15'!$B$4:$L$4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'New Fig 1.15'!$B$6:$L$6</c:f>
              <c:numCache>
                <c:formatCode>#,##0</c:formatCode>
                <c:ptCount val="10"/>
                <c:pt idx="0">
                  <c:v>1906</c:v>
                </c:pt>
                <c:pt idx="1">
                  <c:v>2004</c:v>
                </c:pt>
                <c:pt idx="2">
                  <c:v>1863</c:v>
                </c:pt>
                <c:pt idx="3">
                  <c:v>1891</c:v>
                </c:pt>
                <c:pt idx="4">
                  <c:v>1818</c:v>
                </c:pt>
                <c:pt idx="5">
                  <c:v>1792</c:v>
                </c:pt>
                <c:pt idx="6">
                  <c:v>1689</c:v>
                </c:pt>
                <c:pt idx="7">
                  <c:v>1572</c:v>
                </c:pt>
                <c:pt idx="8">
                  <c:v>1585</c:v>
                </c:pt>
                <c:pt idx="9">
                  <c:v>1352</c:v>
                </c:pt>
              </c:numCache>
            </c:numRef>
          </c:val>
          <c:smooth val="0"/>
          <c:extLst>
            <c:ext xmlns:c16="http://schemas.microsoft.com/office/drawing/2014/chart" uri="{C3380CC4-5D6E-409C-BE32-E72D297353CC}">
              <c16:uniqueId val="{00000001-9F66-4A0E-BDEE-C3FD2A238901}"/>
            </c:ext>
          </c:extLst>
        </c:ser>
        <c:ser>
          <c:idx val="2"/>
          <c:order val="2"/>
          <c:tx>
            <c:strRef>
              <c:f>'New Fig 1.15'!$A$7</c:f>
              <c:strCache>
                <c:ptCount val="1"/>
                <c:pt idx="0">
                  <c:v>Injecting drug use</c:v>
                </c:pt>
              </c:strCache>
            </c:strRef>
          </c:tx>
          <c:spPr>
            <a:ln w="38100" cap="rnd">
              <a:solidFill>
                <a:srgbClr val="7030A0"/>
              </a:solidFill>
              <a:round/>
            </a:ln>
            <a:effectLst/>
          </c:spPr>
          <c:marker>
            <c:symbol val="none"/>
          </c:marker>
          <c:cat>
            <c:numRef>
              <c:f>'New Fig 1.15'!$B$4:$L$4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'New Fig 1.15'!$B$7:$L$7</c:f>
              <c:numCache>
                <c:formatCode>General</c:formatCode>
                <c:ptCount val="10"/>
                <c:pt idx="0">
                  <c:v>319</c:v>
                </c:pt>
                <c:pt idx="1">
                  <c:v>456</c:v>
                </c:pt>
                <c:pt idx="2">
                  <c:v>621</c:v>
                </c:pt>
                <c:pt idx="3">
                  <c:v>538</c:v>
                </c:pt>
                <c:pt idx="4">
                  <c:v>445</c:v>
                </c:pt>
                <c:pt idx="5">
                  <c:v>429</c:v>
                </c:pt>
                <c:pt idx="6">
                  <c:v>280</c:v>
                </c:pt>
                <c:pt idx="7">
                  <c:v>260</c:v>
                </c:pt>
                <c:pt idx="8">
                  <c:v>250</c:v>
                </c:pt>
                <c:pt idx="9">
                  <c:v>191</c:v>
                </c:pt>
              </c:numCache>
            </c:numRef>
          </c:val>
          <c:smooth val="0"/>
          <c:extLst>
            <c:ext xmlns:c16="http://schemas.microsoft.com/office/drawing/2014/chart" uri="{C3380CC4-5D6E-409C-BE32-E72D297353CC}">
              <c16:uniqueId val="{00000002-9F66-4A0E-BDEE-C3FD2A238901}"/>
            </c:ext>
          </c:extLst>
        </c:ser>
        <c:ser>
          <c:idx val="3"/>
          <c:order val="3"/>
          <c:tx>
            <c:strRef>
              <c:f>'New Fig 1.15'!$A$8</c:f>
              <c:strCache>
                <c:ptCount val="1"/>
                <c:pt idx="0">
                  <c:v>Sex between men</c:v>
                </c:pt>
              </c:strCache>
            </c:strRef>
          </c:tx>
          <c:spPr>
            <a:ln w="38100" cap="rnd">
              <a:solidFill>
                <a:srgbClr val="0070C0"/>
              </a:solidFill>
              <a:round/>
            </a:ln>
            <a:effectLst/>
          </c:spPr>
          <c:marker>
            <c:symbol val="none"/>
          </c:marker>
          <c:cat>
            <c:numRef>
              <c:f>'New Fig 1.15'!$B$4:$L$4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'New Fig 1.15'!$B$8:$L$8</c:f>
              <c:numCache>
                <c:formatCode>#,##0</c:formatCode>
                <c:ptCount val="10"/>
                <c:pt idx="0">
                  <c:v>2529</c:v>
                </c:pt>
                <c:pt idx="1">
                  <c:v>2552</c:v>
                </c:pt>
                <c:pt idx="2">
                  <c:v>2698</c:v>
                </c:pt>
                <c:pt idx="3">
                  <c:v>2591</c:v>
                </c:pt>
                <c:pt idx="4">
                  <c:v>2604</c:v>
                </c:pt>
                <c:pt idx="5">
                  <c:v>2717</c:v>
                </c:pt>
                <c:pt idx="6">
                  <c:v>2411</c:v>
                </c:pt>
                <c:pt idx="7">
                  <c:v>2277</c:v>
                </c:pt>
                <c:pt idx="8">
                  <c:v>2188</c:v>
                </c:pt>
                <c:pt idx="9">
                  <c:v>1914</c:v>
                </c:pt>
              </c:numCache>
            </c:numRef>
          </c:val>
          <c:smooth val="0"/>
          <c:extLst>
            <c:ext xmlns:c16="http://schemas.microsoft.com/office/drawing/2014/chart" uri="{C3380CC4-5D6E-409C-BE32-E72D297353CC}">
              <c16:uniqueId val="{00000003-9F66-4A0E-BDEE-C3FD2A238901}"/>
            </c:ext>
          </c:extLst>
        </c:ser>
        <c:ser>
          <c:idx val="7"/>
          <c:order val="7"/>
          <c:tx>
            <c:strRef>
              <c:f>'New Fig 1.15'!$A$12</c:f>
              <c:strCache>
                <c:ptCount val="1"/>
                <c:pt idx="0">
                  <c:v>Other/undetermined</c:v>
                </c:pt>
              </c:strCache>
            </c:strRef>
          </c:tx>
          <c:spPr>
            <a:ln w="38100" cap="rnd">
              <a:solidFill>
                <a:sysClr val="window" lastClr="FFFFFF">
                  <a:lumMod val="75000"/>
                </a:sysClr>
              </a:solidFill>
              <a:round/>
            </a:ln>
            <a:effectLst/>
          </c:spPr>
          <c:marker>
            <c:symbol val="none"/>
          </c:marker>
          <c:cat>
            <c:numRef>
              <c:f>'New Fig 1.15'!$B$4:$L$4</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'New Fig 1.15'!$B$12:$L$12</c:f>
              <c:numCache>
                <c:formatCode>General</c:formatCode>
                <c:ptCount val="10"/>
                <c:pt idx="0">
                  <c:v>547</c:v>
                </c:pt>
                <c:pt idx="1">
                  <c:v>573</c:v>
                </c:pt>
                <c:pt idx="2">
                  <c:v>573</c:v>
                </c:pt>
                <c:pt idx="3">
                  <c:v>654</c:v>
                </c:pt>
                <c:pt idx="4">
                  <c:v>610</c:v>
                </c:pt>
                <c:pt idx="5">
                  <c:v>643</c:v>
                </c:pt>
                <c:pt idx="6">
                  <c:v>512</c:v>
                </c:pt>
                <c:pt idx="7">
                  <c:v>571</c:v>
                </c:pt>
                <c:pt idx="8">
                  <c:v>569</c:v>
                </c:pt>
                <c:pt idx="9">
                  <c:v>540</c:v>
                </c:pt>
              </c:numCache>
            </c:numRef>
          </c:val>
          <c:smooth val="0"/>
          <c:extLst>
            <c:ext xmlns:c16="http://schemas.microsoft.com/office/drawing/2014/chart" uri="{C3380CC4-5D6E-409C-BE32-E72D297353CC}">
              <c16:uniqueId val="{00000004-9F66-4A0E-BDEE-C3FD2A238901}"/>
            </c:ext>
          </c:extLst>
        </c:ser>
        <c:dLbls>
          <c:showLegendKey val="0"/>
          <c:showVal val="0"/>
          <c:showCatName val="0"/>
          <c:showSerName val="0"/>
          <c:showPercent val="0"/>
          <c:showBubbleSize val="0"/>
        </c:dLbls>
        <c:smooth val="0"/>
        <c:axId val="446467103"/>
        <c:axId val="524613119"/>
        <c:extLst>
          <c:ext xmlns:c15="http://schemas.microsoft.com/office/drawing/2012/chart" uri="{02D57815-91ED-43cb-92C2-25804820EDAC}">
            <c15:filteredLineSeries>
              <c15:ser>
                <c:idx val="4"/>
                <c:order val="4"/>
                <c:tx>
                  <c:strRef>
                    <c:extLst>
                      <c:ext uri="{02D57815-91ED-43cb-92C2-25804820EDAC}">
                        <c15:formulaRef>
                          <c15:sqref>'New Fig 1.15'!$A$9</c15:sqref>
                        </c15:formulaRef>
                      </c:ext>
                    </c:extLst>
                    <c:strCache>
                      <c:ptCount val="1"/>
                      <c:pt idx="0">
                        <c:v>MTCT</c:v>
                      </c:pt>
                    </c:strCache>
                  </c:strRef>
                </c:tx>
                <c:spPr>
                  <a:ln w="28575" cap="rnd">
                    <a:solidFill>
                      <a:schemeClr val="accent5"/>
                    </a:solidFill>
                    <a:round/>
                  </a:ln>
                  <a:effectLst/>
                </c:spPr>
                <c:marker>
                  <c:symbol val="none"/>
                </c:marker>
                <c:cat>
                  <c:numRef>
                    <c:extLst>
                      <c:ext uri="{02D57815-91ED-43cb-92C2-25804820EDAC}">
                        <c15:formulaRef>
                          <c15:sqref>'New Fig 1.15'!$B$4:$L$4</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c:ext uri="{02D57815-91ED-43cb-92C2-25804820EDAC}">
                        <c15:formulaRef>
                          <c15:sqref>'New Fig 1.15'!$B$9:$L$9</c15:sqref>
                        </c15:formulaRef>
                      </c:ext>
                    </c:extLst>
                    <c:numCache>
                      <c:formatCode>General</c:formatCode>
                      <c:ptCount val="10"/>
                      <c:pt idx="0">
                        <c:v>45</c:v>
                      </c:pt>
                      <c:pt idx="1">
                        <c:v>54</c:v>
                      </c:pt>
                      <c:pt idx="2">
                        <c:v>44</c:v>
                      </c:pt>
                      <c:pt idx="3">
                        <c:v>45</c:v>
                      </c:pt>
                      <c:pt idx="4">
                        <c:v>51</c:v>
                      </c:pt>
                      <c:pt idx="5">
                        <c:v>36</c:v>
                      </c:pt>
                      <c:pt idx="6">
                        <c:v>35</c:v>
                      </c:pt>
                      <c:pt idx="7">
                        <c:v>32</c:v>
                      </c:pt>
                      <c:pt idx="8">
                        <c:v>32</c:v>
                      </c:pt>
                      <c:pt idx="9">
                        <c:v>34</c:v>
                      </c:pt>
                    </c:numCache>
                  </c:numRef>
                </c:val>
                <c:smooth val="0"/>
                <c:extLst>
                  <c:ext xmlns:c16="http://schemas.microsoft.com/office/drawing/2014/chart" uri="{C3380CC4-5D6E-409C-BE32-E72D297353CC}">
                    <c16:uniqueId val="{00000005-9F66-4A0E-BDEE-C3FD2A238901}"/>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'New Fig 1.15'!$A$10</c15:sqref>
                        </c15:formulaRef>
                      </c:ext>
                    </c:extLst>
                    <c:strCache>
                      <c:ptCount val="1"/>
                      <c:pt idx="0">
                        <c:v>NOSO</c:v>
                      </c:pt>
                    </c:strCache>
                  </c:strRef>
                </c:tx>
                <c:spPr>
                  <a:ln w="28575" cap="rnd">
                    <a:solidFill>
                      <a:schemeClr val="accent6"/>
                    </a:solidFill>
                    <a:round/>
                  </a:ln>
                  <a:effectLst/>
                </c:spPr>
                <c:marker>
                  <c:symbol val="none"/>
                </c:marker>
                <c:cat>
                  <c:numRef>
                    <c:extLst xmlns:c15="http://schemas.microsoft.com/office/drawing/2012/chart">
                      <c:ext xmlns:c15="http://schemas.microsoft.com/office/drawing/2012/chart" uri="{02D57815-91ED-43cb-92C2-25804820EDAC}">
                        <c15:formulaRef>
                          <c15:sqref>'New Fig 1.15'!$B$4:$L$4</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'New Fig 1.15'!$B$10:$L$10</c15:sqref>
                        </c15:formulaRef>
                      </c:ext>
                    </c:extLst>
                    <c:numCache>
                      <c:formatCode>General</c:formatCode>
                      <c:ptCount val="10"/>
                      <c:pt idx="0">
                        <c:v>8</c:v>
                      </c:pt>
                      <c:pt idx="1">
                        <c:v>7</c:v>
                      </c:pt>
                      <c:pt idx="2">
                        <c:v>5</c:v>
                      </c:pt>
                      <c:pt idx="3">
                        <c:v>2</c:v>
                      </c:pt>
                      <c:pt idx="4">
                        <c:v>5</c:v>
                      </c:pt>
                      <c:pt idx="5">
                        <c:v>3</c:v>
                      </c:pt>
                      <c:pt idx="6">
                        <c:v>4</c:v>
                      </c:pt>
                      <c:pt idx="7">
                        <c:v>6</c:v>
                      </c:pt>
                      <c:pt idx="8">
                        <c:v>2</c:v>
                      </c:pt>
                      <c:pt idx="9">
                        <c:v>9</c:v>
                      </c:pt>
                    </c:numCache>
                  </c:numRef>
                </c:val>
                <c:smooth val="0"/>
                <c:extLst xmlns:c15="http://schemas.microsoft.com/office/drawing/2012/chart">
                  <c:ext xmlns:c16="http://schemas.microsoft.com/office/drawing/2014/chart" uri="{C3380CC4-5D6E-409C-BE32-E72D297353CC}">
                    <c16:uniqueId val="{00000006-9F66-4A0E-BDEE-C3FD2A238901}"/>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'New Fig 1.15'!$A$11</c15:sqref>
                        </c15:formulaRef>
                      </c:ext>
                    </c:extLst>
                    <c:strCache>
                      <c:ptCount val="1"/>
                      <c:pt idx="0">
                        <c:v>TRANSFU</c:v>
                      </c:pt>
                    </c:strCache>
                  </c:strRef>
                </c:tx>
                <c:spPr>
                  <a:ln w="28575" cap="rnd">
                    <a:solidFill>
                      <a:schemeClr val="accent1">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'New Fig 1.15'!$B$4:$L$4</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'New Fig 1.15'!$B$11:$L$11</c15:sqref>
                        </c15:formulaRef>
                      </c:ext>
                    </c:extLst>
                    <c:numCache>
                      <c:formatCode>General</c:formatCode>
                      <c:ptCount val="10"/>
                      <c:pt idx="0">
                        <c:v>31</c:v>
                      </c:pt>
                      <c:pt idx="1">
                        <c:v>18</c:v>
                      </c:pt>
                      <c:pt idx="2">
                        <c:v>18</c:v>
                      </c:pt>
                      <c:pt idx="3">
                        <c:v>24</c:v>
                      </c:pt>
                      <c:pt idx="4">
                        <c:v>22</c:v>
                      </c:pt>
                      <c:pt idx="5">
                        <c:v>23</c:v>
                      </c:pt>
                      <c:pt idx="6">
                        <c:v>26</c:v>
                      </c:pt>
                      <c:pt idx="7">
                        <c:v>25</c:v>
                      </c:pt>
                      <c:pt idx="8">
                        <c:v>37</c:v>
                      </c:pt>
                      <c:pt idx="9">
                        <c:v>24</c:v>
                      </c:pt>
                    </c:numCache>
                  </c:numRef>
                </c:val>
                <c:smooth val="0"/>
                <c:extLst xmlns:c15="http://schemas.microsoft.com/office/drawing/2012/chart">
                  <c:ext xmlns:c16="http://schemas.microsoft.com/office/drawing/2014/chart" uri="{C3380CC4-5D6E-409C-BE32-E72D297353CC}">
                    <c16:uniqueId val="{00000007-9F66-4A0E-BDEE-C3FD2A238901}"/>
                  </c:ext>
                </c:extLst>
              </c15:ser>
            </c15:filteredLineSeries>
          </c:ext>
        </c:extLst>
      </c:lineChart>
      <c:catAx>
        <c:axId val="446467103"/>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GB" sz="1100" b="1"/>
                  <a:t>Year of diagnosis</a:t>
                </a:r>
              </a:p>
            </c:rich>
          </c:tx>
          <c:layout>
            <c:manualLayout>
              <c:xMode val="edge"/>
              <c:yMode val="edge"/>
              <c:x val="0.4138341695107402"/>
              <c:y val="0.9397473034951919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24613119"/>
        <c:crosses val="autoZero"/>
        <c:auto val="1"/>
        <c:lblAlgn val="ctr"/>
        <c:lblOffset val="100"/>
        <c:noMultiLvlLbl val="0"/>
      </c:catAx>
      <c:valAx>
        <c:axId val="524613119"/>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GB" sz="1050" b="1"/>
                  <a:t>Number</a:t>
                </a:r>
                <a:r>
                  <a:rPr lang="en-GB" sz="1050" b="1" baseline="0"/>
                  <a:t> of late HIV diagnoses</a:t>
                </a:r>
                <a:endParaRPr lang="en-GB" sz="1050" b="1"/>
              </a:p>
            </c:rich>
          </c:tx>
          <c:layout>
            <c:manualLayout>
              <c:xMode val="edge"/>
              <c:yMode val="edge"/>
              <c:x val="1.0132058821388257E-2"/>
              <c:y val="0.24840378674205499"/>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46467103"/>
        <c:crosses val="autoZero"/>
        <c:crossBetween val="between"/>
      </c:valAx>
      <c:spPr>
        <a:noFill/>
        <a:ln>
          <a:noFill/>
        </a:ln>
        <a:effectLst/>
      </c:spPr>
    </c:plotArea>
    <c:legend>
      <c:legendPos val="r"/>
      <c:layout>
        <c:manualLayout>
          <c:xMode val="edge"/>
          <c:yMode val="edge"/>
          <c:x val="0.79951368289954972"/>
          <c:y val="0.13691786943635131"/>
          <c:w val="0.19288725735390816"/>
          <c:h val="0.691653297984346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09919295508572E-2"/>
          <c:y val="5.8928145775139766E-2"/>
          <c:w val="0.86551582563032026"/>
          <c:h val="0.66423706063715215"/>
        </c:manualLayout>
      </c:layout>
      <c:lineChart>
        <c:grouping val="standard"/>
        <c:varyColors val="0"/>
        <c:ser>
          <c:idx val="0"/>
          <c:order val="0"/>
          <c:tx>
            <c:strRef>
              <c:f>'Fig 1.14 adjusted'!$A$6</c:f>
              <c:strCache>
                <c:ptCount val="1"/>
                <c:pt idx="0">
                  <c:v>Sex  between men (born in reporting country)</c:v>
                </c:pt>
              </c:strCache>
            </c:strRef>
          </c:tx>
          <c:spPr>
            <a:ln w="38100" cap="rnd">
              <a:no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adjusted'!$B$6:$K$6</c:f>
              <c:numCache>
                <c:formatCode>#,##0</c:formatCode>
                <c:ptCount val="10"/>
                <c:pt idx="0">
                  <c:v>6248</c:v>
                </c:pt>
                <c:pt idx="1">
                  <c:v>6191</c:v>
                </c:pt>
                <c:pt idx="2">
                  <c:v>6665</c:v>
                </c:pt>
                <c:pt idx="3">
                  <c:v>6611</c:v>
                </c:pt>
                <c:pt idx="4">
                  <c:v>6823</c:v>
                </c:pt>
                <c:pt idx="5">
                  <c:v>6434</c:v>
                </c:pt>
                <c:pt idx="6">
                  <c:v>5716.9936811923981</c:v>
                </c:pt>
                <c:pt idx="7">
                  <c:v>5198.7782982587814</c:v>
                </c:pt>
                <c:pt idx="8">
                  <c:v>4772.1541292667389</c:v>
                </c:pt>
                <c:pt idx="9">
                  <c:v>3992.0320701599121</c:v>
                </c:pt>
              </c:numCache>
            </c:numRef>
          </c:val>
          <c:smooth val="0"/>
          <c:extLst>
            <c:ext xmlns:c16="http://schemas.microsoft.com/office/drawing/2014/chart" uri="{C3380CC4-5D6E-409C-BE32-E72D297353CC}">
              <c16:uniqueId val="{00000000-73B3-4B53-8776-8E23A8EADD53}"/>
            </c:ext>
          </c:extLst>
        </c:ser>
        <c:ser>
          <c:idx val="1"/>
          <c:order val="1"/>
          <c:tx>
            <c:strRef>
              <c:f>'Fig 1.14 adjusted'!$A$7</c:f>
              <c:strCache>
                <c:ptCount val="1"/>
                <c:pt idx="0">
                  <c:v>Sex between men (foreign-born)</c:v>
                </c:pt>
              </c:strCache>
            </c:strRef>
          </c:tx>
          <c:spPr>
            <a:ln w="38100" cap="rnd">
              <a:no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adjusted'!$B$7:$K$7</c:f>
              <c:numCache>
                <c:formatCode>#,##0</c:formatCode>
                <c:ptCount val="10"/>
                <c:pt idx="0">
                  <c:v>2094</c:v>
                </c:pt>
                <c:pt idx="1">
                  <c:v>2167</c:v>
                </c:pt>
                <c:pt idx="2">
                  <c:v>2426</c:v>
                </c:pt>
                <c:pt idx="3">
                  <c:v>2641</c:v>
                </c:pt>
                <c:pt idx="4">
                  <c:v>2768</c:v>
                </c:pt>
                <c:pt idx="5">
                  <c:v>3035</c:v>
                </c:pt>
                <c:pt idx="6">
                  <c:v>2858.496840596199</c:v>
                </c:pt>
                <c:pt idx="7">
                  <c:v>2828.0461622476578</c:v>
                </c:pt>
                <c:pt idx="8">
                  <c:v>2775.078075170517</c:v>
                </c:pt>
                <c:pt idx="9">
                  <c:v>2552.7560448646545</c:v>
                </c:pt>
              </c:numCache>
            </c:numRef>
          </c:val>
          <c:smooth val="0"/>
          <c:extLst>
            <c:ext xmlns:c16="http://schemas.microsoft.com/office/drawing/2014/chart" uri="{C3380CC4-5D6E-409C-BE32-E72D297353CC}">
              <c16:uniqueId val="{00000001-73B3-4B53-8776-8E23A8EADD53}"/>
            </c:ext>
          </c:extLst>
        </c:ser>
        <c:ser>
          <c:idx val="2"/>
          <c:order val="2"/>
          <c:tx>
            <c:strRef>
              <c:f>'Fig 1.14 adjusted'!$A$8</c:f>
              <c:strCache>
                <c:ptCount val="1"/>
                <c:pt idx="0">
                  <c:v>Heterosexual (born in reporting country)</c:v>
                </c:pt>
              </c:strCache>
            </c:strRef>
          </c:tx>
          <c:spPr>
            <a:ln w="38100" cap="rnd">
              <a:solidFill>
                <a:srgbClr val="00B05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adjusted'!$B$8:$K$8</c:f>
              <c:numCache>
                <c:formatCode>#,##0</c:formatCode>
                <c:ptCount val="10"/>
                <c:pt idx="0">
                  <c:v>3240</c:v>
                </c:pt>
                <c:pt idx="1">
                  <c:v>3266</c:v>
                </c:pt>
                <c:pt idx="2">
                  <c:v>3235</c:v>
                </c:pt>
                <c:pt idx="3">
                  <c:v>3187</c:v>
                </c:pt>
                <c:pt idx="4">
                  <c:v>3248</c:v>
                </c:pt>
                <c:pt idx="5">
                  <c:v>3117</c:v>
                </c:pt>
                <c:pt idx="6">
                  <c:v>3137.5011644363403</c:v>
                </c:pt>
                <c:pt idx="7">
                  <c:v>2959.6119917631149</c:v>
                </c:pt>
                <c:pt idx="8">
                  <c:v>2819.0280232429504</c:v>
                </c:pt>
                <c:pt idx="9">
                  <c:v>2506.5599060058594</c:v>
                </c:pt>
              </c:numCache>
            </c:numRef>
          </c:val>
          <c:smooth val="0"/>
          <c:extLst>
            <c:ext xmlns:c16="http://schemas.microsoft.com/office/drawing/2014/chart" uri="{C3380CC4-5D6E-409C-BE32-E72D297353CC}">
              <c16:uniqueId val="{00000002-73B3-4B53-8776-8E23A8EADD53}"/>
            </c:ext>
          </c:extLst>
        </c:ser>
        <c:ser>
          <c:idx val="3"/>
          <c:order val="3"/>
          <c:tx>
            <c:strRef>
              <c:f>'Fig 1.14 adjusted'!$A$9</c:f>
              <c:strCache>
                <c:ptCount val="1"/>
                <c:pt idx="0">
                  <c:v>Heterosexual (foreign-born)</c:v>
                </c:pt>
              </c:strCache>
            </c:strRef>
          </c:tx>
          <c:spPr>
            <a:ln w="38100" cap="rnd">
              <a:solidFill>
                <a:srgbClr val="00B05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adjusted'!$B$9:$K$9</c:f>
              <c:numCache>
                <c:formatCode>#,##0</c:formatCode>
                <c:ptCount val="10"/>
                <c:pt idx="0">
                  <c:v>5351</c:v>
                </c:pt>
                <c:pt idx="1">
                  <c:v>4989</c:v>
                </c:pt>
                <c:pt idx="2">
                  <c:v>4873</c:v>
                </c:pt>
                <c:pt idx="3">
                  <c:v>4543</c:v>
                </c:pt>
                <c:pt idx="4">
                  <c:v>4814</c:v>
                </c:pt>
                <c:pt idx="5">
                  <c:v>4441</c:v>
                </c:pt>
                <c:pt idx="6">
                  <c:v>4120.8362159729004</c:v>
                </c:pt>
                <c:pt idx="7">
                  <c:v>4009.1999888420105</c:v>
                </c:pt>
                <c:pt idx="8">
                  <c:v>4185.8610345125198</c:v>
                </c:pt>
                <c:pt idx="9">
                  <c:v>4053.0178480148315</c:v>
                </c:pt>
              </c:numCache>
            </c:numRef>
          </c:val>
          <c:smooth val="0"/>
          <c:extLst>
            <c:ext xmlns:c16="http://schemas.microsoft.com/office/drawing/2014/chart" uri="{C3380CC4-5D6E-409C-BE32-E72D297353CC}">
              <c16:uniqueId val="{00000003-73B3-4B53-8776-8E23A8EADD53}"/>
            </c:ext>
          </c:extLst>
        </c:ser>
        <c:dLbls>
          <c:showLegendKey val="0"/>
          <c:showVal val="0"/>
          <c:showCatName val="0"/>
          <c:showSerName val="0"/>
          <c:showPercent val="0"/>
          <c:showBubbleSize val="0"/>
        </c:dLbls>
        <c:smooth val="0"/>
        <c:axId val="189410248"/>
        <c:axId val="189410640"/>
      </c:lineChart>
      <c:catAx>
        <c:axId val="1894102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100">
                    <a:latin typeface="Calibri" panose="020F0502020204030204" pitchFamily="34" charset="0"/>
                    <a:cs typeface="Calibri" panose="020F0502020204030204" pitchFamily="34" charset="0"/>
                  </a:rPr>
                  <a:t>Year of diagnosis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640"/>
        <c:crosses val="autoZero"/>
        <c:auto val="1"/>
        <c:lblAlgn val="ctr"/>
        <c:lblOffset val="100"/>
        <c:noMultiLvlLbl val="0"/>
      </c:catAx>
      <c:valAx>
        <c:axId val="189410640"/>
        <c:scaling>
          <c:orientation val="minMax"/>
          <c:max val="7000"/>
          <c:min val="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200" b="1">
                    <a:latin typeface="Calibri" panose="020F0502020204030204" pitchFamily="34" charset="0"/>
                    <a:cs typeface="Calibri" panose="020F0502020204030204" pitchFamily="34" charset="0"/>
                  </a:rPr>
                  <a:t>New HIV </a:t>
                </a:r>
                <a:r>
                  <a:rPr lang="en-GB" sz="1200" b="1" baseline="0">
                    <a:latin typeface="Calibri" panose="020F0502020204030204" pitchFamily="34" charset="0"/>
                    <a:cs typeface="Calibri" panose="020F0502020204030204" pitchFamily="34" charset="0"/>
                  </a:rPr>
                  <a:t>diagnoses </a:t>
                </a:r>
                <a:endParaRPr lang="en-GB" sz="1200" b="1">
                  <a:latin typeface="Calibri" panose="020F0502020204030204" pitchFamily="34" charset="0"/>
                  <a:cs typeface="Calibri" panose="020F0502020204030204" pitchFamily="34" charset="0"/>
                </a:endParaRPr>
              </a:p>
            </c:rich>
          </c:tx>
          <c:layout>
            <c:manualLayout>
              <c:xMode val="edge"/>
              <c:yMode val="edge"/>
              <c:x val="1.070886938566201E-2"/>
              <c:y val="0.2593117424393760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248"/>
        <c:crosses val="autoZero"/>
        <c:crossBetween val="between"/>
      </c:valAx>
      <c:spPr>
        <a:noFill/>
        <a:ln>
          <a:noFill/>
        </a:ln>
        <a:effectLst/>
      </c:spPr>
    </c:plotArea>
    <c:legend>
      <c:legendPos val="b"/>
      <c:layout>
        <c:manualLayout>
          <c:xMode val="edge"/>
          <c:yMode val="edge"/>
          <c:x val="0.1568682550026225"/>
          <c:y val="0.87725382122100559"/>
          <c:w val="0.71856000762909866"/>
          <c:h val="0.107418791881270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3309919295508572E-2"/>
          <c:y val="5.8928145775139766E-2"/>
          <c:w val="0.86551582563032026"/>
          <c:h val="0.66423706063715215"/>
        </c:manualLayout>
      </c:layout>
      <c:lineChart>
        <c:grouping val="standard"/>
        <c:varyColors val="0"/>
        <c:ser>
          <c:idx val="0"/>
          <c:order val="0"/>
          <c:tx>
            <c:strRef>
              <c:f>'Fig 1.14 adjusted'!$A$6</c:f>
              <c:strCache>
                <c:ptCount val="1"/>
                <c:pt idx="0">
                  <c:v>Sex  between men (born in reporting country)</c:v>
                </c:pt>
              </c:strCache>
            </c:strRef>
          </c:tx>
          <c:spPr>
            <a:ln w="38100" cap="rnd">
              <a:solidFill>
                <a:srgbClr val="00B0F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adjusted'!$B$6:$K$6</c:f>
              <c:numCache>
                <c:formatCode>#,##0</c:formatCode>
                <c:ptCount val="10"/>
                <c:pt idx="0">
                  <c:v>6248</c:v>
                </c:pt>
                <c:pt idx="1">
                  <c:v>6191</c:v>
                </c:pt>
                <c:pt idx="2">
                  <c:v>6665</c:v>
                </c:pt>
                <c:pt idx="3">
                  <c:v>6611</c:v>
                </c:pt>
                <c:pt idx="4">
                  <c:v>6823</c:v>
                </c:pt>
                <c:pt idx="5">
                  <c:v>6434</c:v>
                </c:pt>
                <c:pt idx="6">
                  <c:v>5716.9936811923981</c:v>
                </c:pt>
                <c:pt idx="7">
                  <c:v>5198.7782982587814</c:v>
                </c:pt>
                <c:pt idx="8">
                  <c:v>4772.1541292667389</c:v>
                </c:pt>
                <c:pt idx="9">
                  <c:v>3992.0320701599121</c:v>
                </c:pt>
              </c:numCache>
            </c:numRef>
          </c:val>
          <c:smooth val="0"/>
          <c:extLst>
            <c:ext xmlns:c16="http://schemas.microsoft.com/office/drawing/2014/chart" uri="{C3380CC4-5D6E-409C-BE32-E72D297353CC}">
              <c16:uniqueId val="{00000000-73B3-4B53-8776-8E23A8EADD53}"/>
            </c:ext>
          </c:extLst>
        </c:ser>
        <c:ser>
          <c:idx val="1"/>
          <c:order val="1"/>
          <c:tx>
            <c:strRef>
              <c:f>'Fig 1.14 adjusted'!$A$7</c:f>
              <c:strCache>
                <c:ptCount val="1"/>
                <c:pt idx="0">
                  <c:v>Sex between men (foreign-born)</c:v>
                </c:pt>
              </c:strCache>
            </c:strRef>
          </c:tx>
          <c:spPr>
            <a:ln w="38100" cap="rnd">
              <a:solidFill>
                <a:srgbClr val="00B0F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adjusted'!$B$7:$K$7</c:f>
              <c:numCache>
                <c:formatCode>#,##0</c:formatCode>
                <c:ptCount val="10"/>
                <c:pt idx="0">
                  <c:v>2094</c:v>
                </c:pt>
                <c:pt idx="1">
                  <c:v>2167</c:v>
                </c:pt>
                <c:pt idx="2">
                  <c:v>2426</c:v>
                </c:pt>
                <c:pt idx="3">
                  <c:v>2641</c:v>
                </c:pt>
                <c:pt idx="4">
                  <c:v>2768</c:v>
                </c:pt>
                <c:pt idx="5">
                  <c:v>3035</c:v>
                </c:pt>
                <c:pt idx="6">
                  <c:v>2858.496840596199</c:v>
                </c:pt>
                <c:pt idx="7">
                  <c:v>2828.0461622476578</c:v>
                </c:pt>
                <c:pt idx="8">
                  <c:v>2775.078075170517</c:v>
                </c:pt>
                <c:pt idx="9">
                  <c:v>2552.7560448646545</c:v>
                </c:pt>
              </c:numCache>
            </c:numRef>
          </c:val>
          <c:smooth val="0"/>
          <c:extLst>
            <c:ext xmlns:c16="http://schemas.microsoft.com/office/drawing/2014/chart" uri="{C3380CC4-5D6E-409C-BE32-E72D297353CC}">
              <c16:uniqueId val="{00000001-73B3-4B53-8776-8E23A8EADD53}"/>
            </c:ext>
          </c:extLst>
        </c:ser>
        <c:ser>
          <c:idx val="2"/>
          <c:order val="2"/>
          <c:tx>
            <c:strRef>
              <c:f>'Fig 1.14 adjusted'!$A$8</c:f>
              <c:strCache>
                <c:ptCount val="1"/>
                <c:pt idx="0">
                  <c:v>Heterosexual (born in reporting country)</c:v>
                </c:pt>
              </c:strCache>
            </c:strRef>
          </c:tx>
          <c:spPr>
            <a:ln w="38100" cap="rnd">
              <a:solidFill>
                <a:srgbClr val="00B050"/>
              </a:solidFill>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adjusted'!$B$8:$K$8</c:f>
              <c:numCache>
                <c:formatCode>#,##0</c:formatCode>
                <c:ptCount val="10"/>
                <c:pt idx="0">
                  <c:v>3240</c:v>
                </c:pt>
                <c:pt idx="1">
                  <c:v>3266</c:v>
                </c:pt>
                <c:pt idx="2">
                  <c:v>3235</c:v>
                </c:pt>
                <c:pt idx="3">
                  <c:v>3187</c:v>
                </c:pt>
                <c:pt idx="4">
                  <c:v>3248</c:v>
                </c:pt>
                <c:pt idx="5">
                  <c:v>3117</c:v>
                </c:pt>
                <c:pt idx="6">
                  <c:v>3137.5011644363403</c:v>
                </c:pt>
                <c:pt idx="7">
                  <c:v>2959.6119917631149</c:v>
                </c:pt>
                <c:pt idx="8">
                  <c:v>2819.0280232429504</c:v>
                </c:pt>
                <c:pt idx="9">
                  <c:v>2506.5599060058594</c:v>
                </c:pt>
              </c:numCache>
            </c:numRef>
          </c:val>
          <c:smooth val="0"/>
          <c:extLst>
            <c:ext xmlns:c16="http://schemas.microsoft.com/office/drawing/2014/chart" uri="{C3380CC4-5D6E-409C-BE32-E72D297353CC}">
              <c16:uniqueId val="{00000002-73B3-4B53-8776-8E23A8EADD53}"/>
            </c:ext>
          </c:extLst>
        </c:ser>
        <c:ser>
          <c:idx val="3"/>
          <c:order val="3"/>
          <c:tx>
            <c:strRef>
              <c:f>'Fig 1.14 adjusted'!$A$9</c:f>
              <c:strCache>
                <c:ptCount val="1"/>
                <c:pt idx="0">
                  <c:v>Heterosexual (foreign-born)</c:v>
                </c:pt>
              </c:strCache>
            </c:strRef>
          </c:tx>
          <c:spPr>
            <a:ln w="38100" cap="rnd">
              <a:solidFill>
                <a:srgbClr val="00B050"/>
              </a:solidFill>
              <a:prstDash val="sysDash"/>
              <a:round/>
            </a:ln>
            <a:effectLst/>
          </c:spPr>
          <c:marker>
            <c:symbol val="none"/>
          </c:marker>
          <c:cat>
            <c:numRef>
              <c:f>'Fig 1.14 adjusted'!$B$5:$K$5</c:f>
              <c:numCache>
                <c:formatCode>0</c:formatCode>
                <c:ptCount val="10"/>
                <c:pt idx="0">
                  <c:v>2010</c:v>
                </c:pt>
                <c:pt idx="1">
                  <c:v>2011</c:v>
                </c:pt>
                <c:pt idx="2">
                  <c:v>2012</c:v>
                </c:pt>
                <c:pt idx="3">
                  <c:v>2013</c:v>
                </c:pt>
                <c:pt idx="4">
                  <c:v>2014</c:v>
                </c:pt>
                <c:pt idx="5">
                  <c:v>2015</c:v>
                </c:pt>
                <c:pt idx="6">
                  <c:v>2016</c:v>
                </c:pt>
                <c:pt idx="7" formatCode="General">
                  <c:v>2017</c:v>
                </c:pt>
                <c:pt idx="8" formatCode="General">
                  <c:v>2018</c:v>
                </c:pt>
                <c:pt idx="9" formatCode="General">
                  <c:v>2019</c:v>
                </c:pt>
              </c:numCache>
            </c:numRef>
          </c:cat>
          <c:val>
            <c:numRef>
              <c:f>'Fig 1.14 adjusted'!$B$9:$K$9</c:f>
              <c:numCache>
                <c:formatCode>#,##0</c:formatCode>
                <c:ptCount val="10"/>
                <c:pt idx="0">
                  <c:v>5351</c:v>
                </c:pt>
                <c:pt idx="1">
                  <c:v>4989</c:v>
                </c:pt>
                <c:pt idx="2">
                  <c:v>4873</c:v>
                </c:pt>
                <c:pt idx="3">
                  <c:v>4543</c:v>
                </c:pt>
                <c:pt idx="4">
                  <c:v>4814</c:v>
                </c:pt>
                <c:pt idx="5">
                  <c:v>4441</c:v>
                </c:pt>
                <c:pt idx="6">
                  <c:v>4120.8362159729004</c:v>
                </c:pt>
                <c:pt idx="7">
                  <c:v>4009.1999888420105</c:v>
                </c:pt>
                <c:pt idx="8">
                  <c:v>4185.8610345125198</c:v>
                </c:pt>
                <c:pt idx="9">
                  <c:v>4053.0178480148315</c:v>
                </c:pt>
              </c:numCache>
            </c:numRef>
          </c:val>
          <c:smooth val="0"/>
          <c:extLst>
            <c:ext xmlns:c16="http://schemas.microsoft.com/office/drawing/2014/chart" uri="{C3380CC4-5D6E-409C-BE32-E72D297353CC}">
              <c16:uniqueId val="{00000003-73B3-4B53-8776-8E23A8EADD53}"/>
            </c:ext>
          </c:extLst>
        </c:ser>
        <c:dLbls>
          <c:showLegendKey val="0"/>
          <c:showVal val="0"/>
          <c:showCatName val="0"/>
          <c:showSerName val="0"/>
          <c:showPercent val="0"/>
          <c:showBubbleSize val="0"/>
        </c:dLbls>
        <c:smooth val="0"/>
        <c:axId val="189410248"/>
        <c:axId val="189410640"/>
      </c:lineChart>
      <c:catAx>
        <c:axId val="18941024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100">
                    <a:latin typeface="Calibri" panose="020F0502020204030204" pitchFamily="34" charset="0"/>
                    <a:cs typeface="Calibri" panose="020F0502020204030204" pitchFamily="34" charset="0"/>
                  </a:rPr>
                  <a:t>Year of diagnosis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640"/>
        <c:crosses val="autoZero"/>
        <c:auto val="1"/>
        <c:lblAlgn val="ctr"/>
        <c:lblOffset val="100"/>
        <c:noMultiLvlLbl val="0"/>
      </c:catAx>
      <c:valAx>
        <c:axId val="189410640"/>
        <c:scaling>
          <c:orientation val="minMax"/>
          <c:max val="7000"/>
          <c:min val="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GB" sz="1200" b="1">
                    <a:latin typeface="Calibri" panose="020F0502020204030204" pitchFamily="34" charset="0"/>
                    <a:cs typeface="Calibri" panose="020F0502020204030204" pitchFamily="34" charset="0"/>
                  </a:rPr>
                  <a:t>New HIV </a:t>
                </a:r>
                <a:r>
                  <a:rPr lang="en-GB" sz="1200" b="1" baseline="0">
                    <a:latin typeface="Calibri" panose="020F0502020204030204" pitchFamily="34" charset="0"/>
                    <a:cs typeface="Calibri" panose="020F0502020204030204" pitchFamily="34" charset="0"/>
                  </a:rPr>
                  <a:t>diagnoses </a:t>
                </a:r>
                <a:endParaRPr lang="en-GB" sz="1200" b="1">
                  <a:latin typeface="Calibri" panose="020F0502020204030204" pitchFamily="34" charset="0"/>
                  <a:cs typeface="Calibri" panose="020F0502020204030204" pitchFamily="34" charset="0"/>
                </a:endParaRPr>
              </a:p>
            </c:rich>
          </c:tx>
          <c:layout>
            <c:manualLayout>
              <c:xMode val="edge"/>
              <c:yMode val="edge"/>
              <c:x val="1.070886938566201E-2"/>
              <c:y val="0.25931174243937605"/>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9410248"/>
        <c:crosses val="autoZero"/>
        <c:crossBetween val="between"/>
      </c:valAx>
      <c:spPr>
        <a:noFill/>
        <a:ln>
          <a:noFill/>
        </a:ln>
        <a:effectLst/>
      </c:spPr>
    </c:plotArea>
    <c:legend>
      <c:legendPos val="b"/>
      <c:layout>
        <c:manualLayout>
          <c:xMode val="edge"/>
          <c:yMode val="edge"/>
          <c:x val="0.1568682550026225"/>
          <c:y val="0.87725382122100559"/>
          <c:w val="0.71856000762909866"/>
          <c:h val="0.107418791881270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AF35-4169-A4AB-03C7AC9AB0B1}"/>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AF35-4169-A4AB-03C7AC9AB0B1}"/>
              </c:ext>
            </c:extLst>
          </c:dPt>
          <c:dLbls>
            <c:dLbl>
              <c:idx val="0"/>
              <c:tx>
                <c:rich>
                  <a:bodyPr/>
                  <a:lstStyle/>
                  <a:p>
                    <a:r>
                      <a:rPr lang="en-US" dirty="0"/>
                      <a:t>44%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F35-4169-A4AB-03C7AC9AB0B1}"/>
                </c:ext>
              </c:extLst>
            </c:dLbl>
            <c:dLbl>
              <c:idx val="1"/>
              <c:tx>
                <c:rich>
                  <a:bodyPr/>
                  <a:lstStyle/>
                  <a:p>
                    <a:r>
                      <a:rPr lang="en-US" dirty="0"/>
                      <a:t>56%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F35-4169-A4AB-03C7AC9AB0B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Migrants</c:v>
                </c:pt>
                <c:pt idx="1">
                  <c:v>Natives</c:v>
                </c:pt>
              </c:strCache>
            </c:strRef>
          </c:cat>
          <c:val>
            <c:numRef>
              <c:f>Sheet1!$B$2:$B$3</c:f>
              <c:numCache>
                <c:formatCode>0%</c:formatCode>
                <c:ptCount val="2"/>
                <c:pt idx="0">
                  <c:v>0.44</c:v>
                </c:pt>
                <c:pt idx="1">
                  <c:v>0.56000000000000005</c:v>
                </c:pt>
              </c:numCache>
            </c:numRef>
          </c:val>
          <c:extLst>
            <c:ext xmlns:c16="http://schemas.microsoft.com/office/drawing/2014/chart" uri="{C3380CC4-5D6E-409C-BE32-E72D297353CC}">
              <c16:uniqueId val="{00000004-AF35-4169-A4AB-03C7AC9AB0B1}"/>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74591683917119"/>
          <c:y val="2.9137902600136583E-2"/>
          <c:w val="0.70369338109858237"/>
          <c:h val="0.9149295272770418"/>
        </c:manualLayout>
      </c:layout>
      <c:barChart>
        <c:barDir val="bar"/>
        <c:grouping val="percentStacked"/>
        <c:varyColors val="0"/>
        <c:ser>
          <c:idx val="0"/>
          <c:order val="0"/>
          <c:tx>
            <c:strRef>
              <c:f>'Fig 1.6'!$B$3</c:f>
              <c:strCache>
                <c:ptCount val="1"/>
                <c:pt idx="0">
                  <c:v>Sub-Saharan Africa</c:v>
                </c:pt>
              </c:strCache>
            </c:strRef>
          </c:tx>
          <c:spPr>
            <a:solidFill>
              <a:srgbClr val="92D050"/>
            </a:solidFill>
            <a:ln>
              <a:noFill/>
            </a:ln>
            <a:effectLst/>
          </c:spPr>
          <c:invertIfNegative val="0"/>
          <c:dPt>
            <c:idx val="13"/>
            <c:invertIfNegative val="0"/>
            <c:bubble3D val="0"/>
            <c:spPr>
              <a:solidFill>
                <a:srgbClr val="92D050"/>
              </a:solidFill>
              <a:ln>
                <a:solidFill>
                  <a:sysClr val="windowText" lastClr="000000"/>
                </a:solidFill>
              </a:ln>
              <a:effectLst/>
            </c:spPr>
            <c:extLst>
              <c:ext xmlns:c16="http://schemas.microsoft.com/office/drawing/2014/chart" uri="{C3380CC4-5D6E-409C-BE32-E72D297353CC}">
                <c16:uniqueId val="{00000001-65C6-4097-9424-E85462DE0542}"/>
              </c:ext>
            </c:extLst>
          </c:dPt>
          <c:dPt>
            <c:idx val="15"/>
            <c:invertIfNegative val="0"/>
            <c:bubble3D val="0"/>
            <c:spPr>
              <a:solidFill>
                <a:srgbClr val="92D050"/>
              </a:solidFill>
              <a:ln>
                <a:noFill/>
              </a:ln>
              <a:effectLst/>
            </c:spPr>
            <c:extLst>
              <c:ext xmlns:c16="http://schemas.microsoft.com/office/drawing/2014/chart" uri="{C3380CC4-5D6E-409C-BE32-E72D297353CC}">
                <c16:uniqueId val="{00000003-65C6-4097-9424-E85462DE0542}"/>
              </c:ext>
            </c:extLst>
          </c:dPt>
          <c:dPt>
            <c:idx val="16"/>
            <c:invertIfNegative val="0"/>
            <c:bubble3D val="0"/>
            <c:spPr>
              <a:solidFill>
                <a:srgbClr val="92D050"/>
              </a:solidFill>
              <a:ln>
                <a:noFill/>
              </a:ln>
              <a:effectLst/>
            </c:spPr>
            <c:extLst>
              <c:ext xmlns:c16="http://schemas.microsoft.com/office/drawing/2014/chart" uri="{C3380CC4-5D6E-409C-BE32-E72D297353CC}">
                <c16:uniqueId val="{00000005-65C6-4097-9424-E85462DE0542}"/>
              </c:ext>
            </c:extLst>
          </c:dPt>
          <c:dPt>
            <c:idx val="19"/>
            <c:invertIfNegative val="0"/>
            <c:bubble3D val="0"/>
            <c:spPr>
              <a:solidFill>
                <a:srgbClr val="92D050"/>
              </a:solidFill>
              <a:ln>
                <a:noFill/>
              </a:ln>
              <a:effectLst/>
            </c:spPr>
            <c:extLst>
              <c:ext xmlns:c16="http://schemas.microsoft.com/office/drawing/2014/chart" uri="{C3380CC4-5D6E-409C-BE32-E72D297353CC}">
                <c16:uniqueId val="{00000007-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1.6'!$B$5:$B$31</c:f>
              <c:numCache>
                <c:formatCode>General</c:formatCode>
                <c:ptCount val="27"/>
                <c:pt idx="0">
                  <c:v>2</c:v>
                </c:pt>
                <c:pt idx="1">
                  <c:v>0</c:v>
                </c:pt>
                <c:pt idx="2">
                  <c:v>0</c:v>
                </c:pt>
                <c:pt idx="3">
                  <c:v>1</c:v>
                </c:pt>
                <c:pt idx="4">
                  <c:v>1</c:v>
                </c:pt>
                <c:pt idx="5">
                  <c:v>0</c:v>
                </c:pt>
                <c:pt idx="6">
                  <c:v>214</c:v>
                </c:pt>
                <c:pt idx="7">
                  <c:v>0</c:v>
                </c:pt>
                <c:pt idx="8">
                  <c:v>5</c:v>
                </c:pt>
                <c:pt idx="9">
                  <c:v>2</c:v>
                </c:pt>
                <c:pt idx="10">
                  <c:v>135</c:v>
                </c:pt>
                <c:pt idx="11">
                  <c:v>118</c:v>
                </c:pt>
                <c:pt idx="12">
                  <c:v>391</c:v>
                </c:pt>
                <c:pt idx="13" formatCode="#,##0">
                  <c:v>3619</c:v>
                </c:pt>
                <c:pt idx="14">
                  <c:v>15</c:v>
                </c:pt>
                <c:pt idx="15">
                  <c:v>172</c:v>
                </c:pt>
                <c:pt idx="16">
                  <c:v>62</c:v>
                </c:pt>
                <c:pt idx="17">
                  <c:v>22</c:v>
                </c:pt>
                <c:pt idx="18" formatCode="#,##0">
                  <c:v>1226</c:v>
                </c:pt>
                <c:pt idx="19">
                  <c:v>22</c:v>
                </c:pt>
                <c:pt idx="20">
                  <c:v>856</c:v>
                </c:pt>
                <c:pt idx="21">
                  <c:v>42</c:v>
                </c:pt>
                <c:pt idx="22">
                  <c:v>47</c:v>
                </c:pt>
                <c:pt idx="23">
                  <c:v>15</c:v>
                </c:pt>
                <c:pt idx="24">
                  <c:v>158</c:v>
                </c:pt>
                <c:pt idx="25">
                  <c:v>110</c:v>
                </c:pt>
                <c:pt idx="26">
                  <c:v>3</c:v>
                </c:pt>
              </c:numCache>
            </c:numRef>
          </c:val>
          <c:extLst>
            <c:ext xmlns:c16="http://schemas.microsoft.com/office/drawing/2014/chart" uri="{C3380CC4-5D6E-409C-BE32-E72D297353CC}">
              <c16:uniqueId val="{00000008-65C6-4097-9424-E85462DE0542}"/>
            </c:ext>
          </c:extLst>
        </c:ser>
        <c:ser>
          <c:idx val="1"/>
          <c:order val="1"/>
          <c:tx>
            <c:strRef>
              <c:f>'Fig 1.6'!$C$3</c:f>
              <c:strCache>
                <c:ptCount val="1"/>
                <c:pt idx="0">
                  <c:v>Central and eastern Europe</c:v>
                </c:pt>
              </c:strCache>
            </c:strRef>
          </c:tx>
          <c:spPr>
            <a:solidFill>
              <a:srgbClr val="00B0F0"/>
            </a:solidFill>
            <a:ln>
              <a:noFill/>
            </a:ln>
            <a:effectLst/>
          </c:spPr>
          <c:invertIfNegative val="0"/>
          <c:dPt>
            <c:idx val="13"/>
            <c:invertIfNegative val="0"/>
            <c:bubble3D val="0"/>
            <c:spPr>
              <a:solidFill>
                <a:srgbClr val="00B0F0"/>
              </a:solidFill>
              <a:ln>
                <a:solidFill>
                  <a:sysClr val="windowText" lastClr="000000"/>
                </a:solidFill>
              </a:ln>
              <a:effectLst/>
            </c:spPr>
            <c:extLst>
              <c:ext xmlns:c16="http://schemas.microsoft.com/office/drawing/2014/chart" uri="{C3380CC4-5D6E-409C-BE32-E72D297353CC}">
                <c16:uniqueId val="{0000000A-65C6-4097-9424-E85462DE0542}"/>
              </c:ext>
            </c:extLst>
          </c:dPt>
          <c:dPt>
            <c:idx val="15"/>
            <c:invertIfNegative val="0"/>
            <c:bubble3D val="0"/>
            <c:spPr>
              <a:solidFill>
                <a:srgbClr val="00B0F0"/>
              </a:solidFill>
              <a:ln>
                <a:noFill/>
              </a:ln>
              <a:effectLst/>
            </c:spPr>
            <c:extLst>
              <c:ext xmlns:c16="http://schemas.microsoft.com/office/drawing/2014/chart" uri="{C3380CC4-5D6E-409C-BE32-E72D297353CC}">
                <c16:uniqueId val="{0000000C-65C6-4097-9424-E85462DE0542}"/>
              </c:ext>
            </c:extLst>
          </c:dPt>
          <c:dPt>
            <c:idx val="16"/>
            <c:invertIfNegative val="0"/>
            <c:bubble3D val="0"/>
            <c:spPr>
              <a:solidFill>
                <a:srgbClr val="00B0F0"/>
              </a:solidFill>
              <a:ln>
                <a:noFill/>
              </a:ln>
              <a:effectLst/>
            </c:spPr>
            <c:extLst>
              <c:ext xmlns:c16="http://schemas.microsoft.com/office/drawing/2014/chart" uri="{C3380CC4-5D6E-409C-BE32-E72D297353CC}">
                <c16:uniqueId val="{0000000E-65C6-4097-9424-E85462DE0542}"/>
              </c:ext>
            </c:extLst>
          </c:dPt>
          <c:dPt>
            <c:idx val="19"/>
            <c:invertIfNegative val="0"/>
            <c:bubble3D val="0"/>
            <c:spPr>
              <a:solidFill>
                <a:srgbClr val="00B0F0"/>
              </a:solidFill>
              <a:ln>
                <a:noFill/>
              </a:ln>
              <a:effectLst/>
            </c:spPr>
            <c:extLst>
              <c:ext xmlns:c16="http://schemas.microsoft.com/office/drawing/2014/chart" uri="{C3380CC4-5D6E-409C-BE32-E72D297353CC}">
                <c16:uniqueId val="{00000010-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1.6'!$C$5:$C$31</c:f>
              <c:numCache>
                <c:formatCode>General</c:formatCode>
                <c:ptCount val="27"/>
                <c:pt idx="0">
                  <c:v>1</c:v>
                </c:pt>
                <c:pt idx="1">
                  <c:v>23</c:v>
                </c:pt>
                <c:pt idx="2">
                  <c:v>4</c:v>
                </c:pt>
                <c:pt idx="3">
                  <c:v>4</c:v>
                </c:pt>
                <c:pt idx="4">
                  <c:v>6</c:v>
                </c:pt>
                <c:pt idx="5">
                  <c:v>17</c:v>
                </c:pt>
                <c:pt idx="6">
                  <c:v>141</c:v>
                </c:pt>
                <c:pt idx="7">
                  <c:v>24</c:v>
                </c:pt>
                <c:pt idx="8">
                  <c:v>50</c:v>
                </c:pt>
                <c:pt idx="9">
                  <c:v>8</c:v>
                </c:pt>
                <c:pt idx="10">
                  <c:v>68</c:v>
                </c:pt>
                <c:pt idx="11">
                  <c:v>71</c:v>
                </c:pt>
                <c:pt idx="12">
                  <c:v>390</c:v>
                </c:pt>
                <c:pt idx="13" formatCode="#,##0">
                  <c:v>1579</c:v>
                </c:pt>
                <c:pt idx="14">
                  <c:v>46</c:v>
                </c:pt>
                <c:pt idx="15">
                  <c:v>12</c:v>
                </c:pt>
                <c:pt idx="16">
                  <c:v>44</c:v>
                </c:pt>
                <c:pt idx="17">
                  <c:v>23</c:v>
                </c:pt>
                <c:pt idx="18">
                  <c:v>145</c:v>
                </c:pt>
                <c:pt idx="19">
                  <c:v>30</c:v>
                </c:pt>
                <c:pt idx="20">
                  <c:v>349</c:v>
                </c:pt>
                <c:pt idx="21">
                  <c:v>11</c:v>
                </c:pt>
                <c:pt idx="22">
                  <c:v>21</c:v>
                </c:pt>
                <c:pt idx="23">
                  <c:v>3</c:v>
                </c:pt>
                <c:pt idx="24">
                  <c:v>63</c:v>
                </c:pt>
                <c:pt idx="25">
                  <c:v>20</c:v>
                </c:pt>
                <c:pt idx="26">
                  <c:v>5</c:v>
                </c:pt>
              </c:numCache>
            </c:numRef>
          </c:val>
          <c:extLst>
            <c:ext xmlns:c16="http://schemas.microsoft.com/office/drawing/2014/chart" uri="{C3380CC4-5D6E-409C-BE32-E72D297353CC}">
              <c16:uniqueId val="{00000011-65C6-4097-9424-E85462DE0542}"/>
            </c:ext>
          </c:extLst>
        </c:ser>
        <c:ser>
          <c:idx val="2"/>
          <c:order val="2"/>
          <c:tx>
            <c:strRef>
              <c:f>'Fig 1.6'!$D$3</c:f>
              <c:strCache>
                <c:ptCount val="1"/>
                <c:pt idx="0">
                  <c:v>Western Europe</c:v>
                </c:pt>
              </c:strCache>
            </c:strRef>
          </c:tx>
          <c:spPr>
            <a:solidFill>
              <a:srgbClr val="15DEF9"/>
            </a:solidFill>
            <a:ln>
              <a:noFill/>
            </a:ln>
            <a:effectLst/>
          </c:spPr>
          <c:invertIfNegative val="0"/>
          <c:dPt>
            <c:idx val="13"/>
            <c:invertIfNegative val="0"/>
            <c:bubble3D val="0"/>
            <c:spPr>
              <a:solidFill>
                <a:srgbClr val="15DEF9"/>
              </a:solidFill>
              <a:ln>
                <a:solidFill>
                  <a:sysClr val="windowText" lastClr="000000"/>
                </a:solidFill>
              </a:ln>
              <a:effectLst/>
            </c:spPr>
            <c:extLst>
              <c:ext xmlns:c16="http://schemas.microsoft.com/office/drawing/2014/chart" uri="{C3380CC4-5D6E-409C-BE32-E72D297353CC}">
                <c16:uniqueId val="{00000013-65C6-4097-9424-E85462DE0542}"/>
              </c:ext>
            </c:extLst>
          </c:dPt>
          <c:dPt>
            <c:idx val="15"/>
            <c:invertIfNegative val="0"/>
            <c:bubble3D val="0"/>
            <c:spPr>
              <a:solidFill>
                <a:srgbClr val="15DEF9"/>
              </a:solidFill>
              <a:ln>
                <a:noFill/>
              </a:ln>
              <a:effectLst/>
            </c:spPr>
            <c:extLst>
              <c:ext xmlns:c16="http://schemas.microsoft.com/office/drawing/2014/chart" uri="{C3380CC4-5D6E-409C-BE32-E72D297353CC}">
                <c16:uniqueId val="{00000015-65C6-4097-9424-E85462DE0542}"/>
              </c:ext>
            </c:extLst>
          </c:dPt>
          <c:dPt>
            <c:idx val="16"/>
            <c:invertIfNegative val="0"/>
            <c:bubble3D val="0"/>
            <c:spPr>
              <a:solidFill>
                <a:srgbClr val="15DEF9"/>
              </a:solidFill>
              <a:ln>
                <a:noFill/>
              </a:ln>
              <a:effectLst/>
            </c:spPr>
            <c:extLst>
              <c:ext xmlns:c16="http://schemas.microsoft.com/office/drawing/2014/chart" uri="{C3380CC4-5D6E-409C-BE32-E72D297353CC}">
                <c16:uniqueId val="{00000017-65C6-4097-9424-E85462DE0542}"/>
              </c:ext>
            </c:extLst>
          </c:dPt>
          <c:dPt>
            <c:idx val="19"/>
            <c:invertIfNegative val="0"/>
            <c:bubble3D val="0"/>
            <c:spPr>
              <a:solidFill>
                <a:srgbClr val="15DEF9"/>
              </a:solidFill>
              <a:ln>
                <a:noFill/>
              </a:ln>
              <a:effectLst/>
            </c:spPr>
            <c:extLst>
              <c:ext xmlns:c16="http://schemas.microsoft.com/office/drawing/2014/chart" uri="{C3380CC4-5D6E-409C-BE32-E72D297353CC}">
                <c16:uniqueId val="{00000019-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1.6'!$D$5:$D$32</c:f>
              <c:numCache>
                <c:formatCode>General</c:formatCode>
                <c:ptCount val="28"/>
                <c:pt idx="0">
                  <c:v>1</c:v>
                </c:pt>
                <c:pt idx="1">
                  <c:v>0</c:v>
                </c:pt>
                <c:pt idx="2">
                  <c:v>2</c:v>
                </c:pt>
                <c:pt idx="3">
                  <c:v>0</c:v>
                </c:pt>
                <c:pt idx="4">
                  <c:v>5</c:v>
                </c:pt>
                <c:pt idx="5">
                  <c:v>1</c:v>
                </c:pt>
                <c:pt idx="6">
                  <c:v>12</c:v>
                </c:pt>
                <c:pt idx="7">
                  <c:v>1</c:v>
                </c:pt>
                <c:pt idx="8">
                  <c:v>3</c:v>
                </c:pt>
                <c:pt idx="9">
                  <c:v>1</c:v>
                </c:pt>
                <c:pt idx="10">
                  <c:v>59</c:v>
                </c:pt>
                <c:pt idx="11">
                  <c:v>16</c:v>
                </c:pt>
                <c:pt idx="12">
                  <c:v>91</c:v>
                </c:pt>
                <c:pt idx="13">
                  <c:v>712</c:v>
                </c:pt>
                <c:pt idx="14">
                  <c:v>21</c:v>
                </c:pt>
                <c:pt idx="15">
                  <c:v>15</c:v>
                </c:pt>
                <c:pt idx="16">
                  <c:v>15</c:v>
                </c:pt>
                <c:pt idx="17">
                  <c:v>24</c:v>
                </c:pt>
                <c:pt idx="18">
                  <c:v>64</c:v>
                </c:pt>
                <c:pt idx="19">
                  <c:v>3</c:v>
                </c:pt>
                <c:pt idx="20">
                  <c:v>307</c:v>
                </c:pt>
                <c:pt idx="21">
                  <c:v>10</c:v>
                </c:pt>
                <c:pt idx="22">
                  <c:v>3</c:v>
                </c:pt>
                <c:pt idx="23">
                  <c:v>10</c:v>
                </c:pt>
                <c:pt idx="24">
                  <c:v>33</c:v>
                </c:pt>
                <c:pt idx="25">
                  <c:v>13</c:v>
                </c:pt>
                <c:pt idx="26">
                  <c:v>2</c:v>
                </c:pt>
              </c:numCache>
            </c:numRef>
          </c:val>
          <c:extLst>
            <c:ext xmlns:c16="http://schemas.microsoft.com/office/drawing/2014/chart" uri="{C3380CC4-5D6E-409C-BE32-E72D297353CC}">
              <c16:uniqueId val="{0000001A-65C6-4097-9424-E85462DE0542}"/>
            </c:ext>
          </c:extLst>
        </c:ser>
        <c:ser>
          <c:idx val="3"/>
          <c:order val="3"/>
          <c:tx>
            <c:strRef>
              <c:f>'Fig 1.6'!$E$3</c:f>
              <c:strCache>
                <c:ptCount val="1"/>
                <c:pt idx="0">
                  <c:v>Latin America and Caribbean</c:v>
                </c:pt>
              </c:strCache>
            </c:strRef>
          </c:tx>
          <c:spPr>
            <a:solidFill>
              <a:srgbClr val="FFC000"/>
            </a:solidFill>
            <a:ln>
              <a:noFill/>
            </a:ln>
            <a:effectLst/>
          </c:spPr>
          <c:invertIfNegative val="0"/>
          <c:dPt>
            <c:idx val="13"/>
            <c:invertIfNegative val="0"/>
            <c:bubble3D val="0"/>
            <c:spPr>
              <a:solidFill>
                <a:srgbClr val="FFC000"/>
              </a:solidFill>
              <a:ln>
                <a:solidFill>
                  <a:sysClr val="windowText" lastClr="000000"/>
                </a:solidFill>
              </a:ln>
              <a:effectLst/>
            </c:spPr>
            <c:extLst>
              <c:ext xmlns:c16="http://schemas.microsoft.com/office/drawing/2014/chart" uri="{C3380CC4-5D6E-409C-BE32-E72D297353CC}">
                <c16:uniqueId val="{0000001C-65C6-4097-9424-E85462DE0542}"/>
              </c:ext>
            </c:extLst>
          </c:dPt>
          <c:dPt>
            <c:idx val="15"/>
            <c:invertIfNegative val="0"/>
            <c:bubble3D val="0"/>
            <c:spPr>
              <a:solidFill>
                <a:srgbClr val="FFC000"/>
              </a:solidFill>
              <a:ln>
                <a:noFill/>
              </a:ln>
              <a:effectLst/>
            </c:spPr>
            <c:extLst>
              <c:ext xmlns:c16="http://schemas.microsoft.com/office/drawing/2014/chart" uri="{C3380CC4-5D6E-409C-BE32-E72D297353CC}">
                <c16:uniqueId val="{0000001E-65C6-4097-9424-E85462DE0542}"/>
              </c:ext>
            </c:extLst>
          </c:dPt>
          <c:dPt>
            <c:idx val="16"/>
            <c:invertIfNegative val="0"/>
            <c:bubble3D val="0"/>
            <c:spPr>
              <a:solidFill>
                <a:srgbClr val="FFC000"/>
              </a:solidFill>
              <a:ln>
                <a:noFill/>
              </a:ln>
              <a:effectLst/>
            </c:spPr>
            <c:extLst>
              <c:ext xmlns:c16="http://schemas.microsoft.com/office/drawing/2014/chart" uri="{C3380CC4-5D6E-409C-BE32-E72D297353CC}">
                <c16:uniqueId val="{00000020-65C6-4097-9424-E85462DE0542}"/>
              </c:ext>
            </c:extLst>
          </c:dPt>
          <c:dPt>
            <c:idx val="19"/>
            <c:invertIfNegative val="0"/>
            <c:bubble3D val="0"/>
            <c:spPr>
              <a:solidFill>
                <a:srgbClr val="FFC000"/>
              </a:solidFill>
              <a:ln>
                <a:noFill/>
              </a:ln>
              <a:effectLst/>
            </c:spPr>
            <c:extLst>
              <c:ext xmlns:c16="http://schemas.microsoft.com/office/drawing/2014/chart" uri="{C3380CC4-5D6E-409C-BE32-E72D297353CC}">
                <c16:uniqueId val="{00000022-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1.6'!$E$5:$E$31</c:f>
              <c:numCache>
                <c:formatCode>General</c:formatCode>
                <c:ptCount val="27"/>
                <c:pt idx="0">
                  <c:v>0</c:v>
                </c:pt>
                <c:pt idx="1">
                  <c:v>0</c:v>
                </c:pt>
                <c:pt idx="2">
                  <c:v>0</c:v>
                </c:pt>
                <c:pt idx="3">
                  <c:v>0</c:v>
                </c:pt>
                <c:pt idx="4">
                  <c:v>2</c:v>
                </c:pt>
                <c:pt idx="5">
                  <c:v>1</c:v>
                </c:pt>
                <c:pt idx="6">
                  <c:v>191</c:v>
                </c:pt>
                <c:pt idx="7">
                  <c:v>2</c:v>
                </c:pt>
                <c:pt idx="8">
                  <c:v>10</c:v>
                </c:pt>
                <c:pt idx="9">
                  <c:v>1</c:v>
                </c:pt>
                <c:pt idx="10">
                  <c:v>531</c:v>
                </c:pt>
                <c:pt idx="11">
                  <c:v>4</c:v>
                </c:pt>
                <c:pt idx="12">
                  <c:v>123</c:v>
                </c:pt>
                <c:pt idx="13" formatCode="#,##0">
                  <c:v>1858</c:v>
                </c:pt>
                <c:pt idx="14">
                  <c:v>3</c:v>
                </c:pt>
                <c:pt idx="15">
                  <c:v>137</c:v>
                </c:pt>
                <c:pt idx="16">
                  <c:v>91</c:v>
                </c:pt>
                <c:pt idx="17">
                  <c:v>13</c:v>
                </c:pt>
                <c:pt idx="18">
                  <c:v>298</c:v>
                </c:pt>
                <c:pt idx="19">
                  <c:v>6</c:v>
                </c:pt>
                <c:pt idx="20">
                  <c:v>327</c:v>
                </c:pt>
                <c:pt idx="21">
                  <c:v>1</c:v>
                </c:pt>
                <c:pt idx="22">
                  <c:v>15</c:v>
                </c:pt>
                <c:pt idx="23">
                  <c:v>3</c:v>
                </c:pt>
                <c:pt idx="24">
                  <c:v>39</c:v>
                </c:pt>
                <c:pt idx="25">
                  <c:v>57</c:v>
                </c:pt>
                <c:pt idx="26">
                  <c:v>3</c:v>
                </c:pt>
              </c:numCache>
            </c:numRef>
          </c:val>
          <c:extLst>
            <c:ext xmlns:c16="http://schemas.microsoft.com/office/drawing/2014/chart" uri="{C3380CC4-5D6E-409C-BE32-E72D297353CC}">
              <c16:uniqueId val="{00000023-65C6-4097-9424-E85462DE0542}"/>
            </c:ext>
          </c:extLst>
        </c:ser>
        <c:ser>
          <c:idx val="4"/>
          <c:order val="4"/>
          <c:tx>
            <c:strRef>
              <c:f>'Fig 1.6'!$F$3</c:f>
              <c:strCache>
                <c:ptCount val="1"/>
                <c:pt idx="0">
                  <c:v>South and south-east Asia</c:v>
                </c:pt>
              </c:strCache>
            </c:strRef>
          </c:tx>
          <c:spPr>
            <a:solidFill>
              <a:schemeClr val="accent6">
                <a:lumMod val="75000"/>
              </a:schemeClr>
            </a:solidFill>
            <a:ln>
              <a:noFill/>
            </a:ln>
            <a:effectLst/>
          </c:spPr>
          <c:invertIfNegative val="0"/>
          <c:dPt>
            <c:idx val="13"/>
            <c:invertIfNegative val="0"/>
            <c:bubble3D val="0"/>
            <c:spPr>
              <a:solidFill>
                <a:schemeClr val="accent6">
                  <a:lumMod val="75000"/>
                </a:schemeClr>
              </a:solidFill>
              <a:ln>
                <a:solidFill>
                  <a:sysClr val="windowText" lastClr="000000"/>
                </a:solidFill>
              </a:ln>
              <a:effectLst/>
            </c:spPr>
            <c:extLst>
              <c:ext xmlns:c16="http://schemas.microsoft.com/office/drawing/2014/chart" uri="{C3380CC4-5D6E-409C-BE32-E72D297353CC}">
                <c16:uniqueId val="{00000025-65C6-4097-9424-E85462DE0542}"/>
              </c:ext>
            </c:extLst>
          </c:dPt>
          <c:dPt>
            <c:idx val="15"/>
            <c:invertIfNegative val="0"/>
            <c:bubble3D val="0"/>
            <c:spPr>
              <a:solidFill>
                <a:schemeClr val="accent6">
                  <a:lumMod val="75000"/>
                </a:schemeClr>
              </a:solidFill>
              <a:ln>
                <a:noFill/>
              </a:ln>
              <a:effectLst/>
            </c:spPr>
            <c:extLst>
              <c:ext xmlns:c16="http://schemas.microsoft.com/office/drawing/2014/chart" uri="{C3380CC4-5D6E-409C-BE32-E72D297353CC}">
                <c16:uniqueId val="{00000027-65C6-4097-9424-E85462DE0542}"/>
              </c:ext>
            </c:extLst>
          </c:dPt>
          <c:dPt>
            <c:idx val="16"/>
            <c:invertIfNegative val="0"/>
            <c:bubble3D val="0"/>
            <c:spPr>
              <a:solidFill>
                <a:schemeClr val="accent6">
                  <a:lumMod val="75000"/>
                </a:schemeClr>
              </a:solidFill>
              <a:ln>
                <a:noFill/>
              </a:ln>
              <a:effectLst/>
            </c:spPr>
            <c:extLst>
              <c:ext xmlns:c16="http://schemas.microsoft.com/office/drawing/2014/chart" uri="{C3380CC4-5D6E-409C-BE32-E72D297353CC}">
                <c16:uniqueId val="{00000029-65C6-4097-9424-E85462DE0542}"/>
              </c:ext>
            </c:extLst>
          </c:dPt>
          <c:dPt>
            <c:idx val="19"/>
            <c:invertIfNegative val="0"/>
            <c:bubble3D val="0"/>
            <c:spPr>
              <a:solidFill>
                <a:schemeClr val="accent6">
                  <a:lumMod val="75000"/>
                </a:schemeClr>
              </a:solidFill>
              <a:ln>
                <a:noFill/>
              </a:ln>
              <a:effectLst/>
            </c:spPr>
            <c:extLst>
              <c:ext xmlns:c16="http://schemas.microsoft.com/office/drawing/2014/chart" uri="{C3380CC4-5D6E-409C-BE32-E72D297353CC}">
                <c16:uniqueId val="{0000002B-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1.6'!$F$5:$F$31</c:f>
              <c:numCache>
                <c:formatCode>General</c:formatCode>
                <c:ptCount val="27"/>
                <c:pt idx="0">
                  <c:v>0</c:v>
                </c:pt>
                <c:pt idx="1">
                  <c:v>1</c:v>
                </c:pt>
                <c:pt idx="2">
                  <c:v>0</c:v>
                </c:pt>
                <c:pt idx="3">
                  <c:v>0</c:v>
                </c:pt>
                <c:pt idx="4">
                  <c:v>1</c:v>
                </c:pt>
                <c:pt idx="5">
                  <c:v>0</c:v>
                </c:pt>
                <c:pt idx="6">
                  <c:v>36</c:v>
                </c:pt>
                <c:pt idx="7">
                  <c:v>1</c:v>
                </c:pt>
                <c:pt idx="8">
                  <c:v>4</c:v>
                </c:pt>
                <c:pt idx="9">
                  <c:v>0</c:v>
                </c:pt>
                <c:pt idx="10">
                  <c:v>20</c:v>
                </c:pt>
                <c:pt idx="11">
                  <c:v>17</c:v>
                </c:pt>
                <c:pt idx="12">
                  <c:v>120</c:v>
                </c:pt>
                <c:pt idx="13">
                  <c:v>678</c:v>
                </c:pt>
                <c:pt idx="14">
                  <c:v>9</c:v>
                </c:pt>
                <c:pt idx="15">
                  <c:v>4</c:v>
                </c:pt>
                <c:pt idx="16">
                  <c:v>26</c:v>
                </c:pt>
                <c:pt idx="17">
                  <c:v>13</c:v>
                </c:pt>
                <c:pt idx="18">
                  <c:v>73</c:v>
                </c:pt>
                <c:pt idx="19">
                  <c:v>13</c:v>
                </c:pt>
                <c:pt idx="20">
                  <c:v>259</c:v>
                </c:pt>
                <c:pt idx="21">
                  <c:v>1</c:v>
                </c:pt>
                <c:pt idx="22">
                  <c:v>29</c:v>
                </c:pt>
                <c:pt idx="23">
                  <c:v>1</c:v>
                </c:pt>
                <c:pt idx="24">
                  <c:v>35</c:v>
                </c:pt>
                <c:pt idx="25">
                  <c:v>14</c:v>
                </c:pt>
                <c:pt idx="26">
                  <c:v>1</c:v>
                </c:pt>
              </c:numCache>
            </c:numRef>
          </c:val>
          <c:extLst>
            <c:ext xmlns:c16="http://schemas.microsoft.com/office/drawing/2014/chart" uri="{C3380CC4-5D6E-409C-BE32-E72D297353CC}">
              <c16:uniqueId val="{0000002C-65C6-4097-9424-E85462DE0542}"/>
            </c:ext>
          </c:extLst>
        </c:ser>
        <c:ser>
          <c:idx val="5"/>
          <c:order val="5"/>
          <c:tx>
            <c:strRef>
              <c:f>'Fig 1.6'!$G$3</c:f>
              <c:strCache>
                <c:ptCount val="1"/>
                <c:pt idx="0">
                  <c:v>Other</c:v>
                </c:pt>
              </c:strCache>
            </c:strRef>
          </c:tx>
          <c:spPr>
            <a:solidFill>
              <a:schemeClr val="bg1">
                <a:lumMod val="65000"/>
              </a:schemeClr>
            </a:solidFill>
            <a:ln>
              <a:noFill/>
            </a:ln>
            <a:effectLst/>
          </c:spPr>
          <c:invertIfNegative val="0"/>
          <c:dPt>
            <c:idx val="13"/>
            <c:invertIfNegative val="0"/>
            <c:bubble3D val="0"/>
            <c:spPr>
              <a:solidFill>
                <a:schemeClr val="bg1">
                  <a:lumMod val="65000"/>
                </a:schemeClr>
              </a:solidFill>
              <a:ln w="9525">
                <a:solidFill>
                  <a:sysClr val="windowText" lastClr="000000"/>
                </a:solidFill>
              </a:ln>
              <a:effectLst/>
            </c:spPr>
            <c:extLst>
              <c:ext xmlns:c16="http://schemas.microsoft.com/office/drawing/2014/chart" uri="{C3380CC4-5D6E-409C-BE32-E72D297353CC}">
                <c16:uniqueId val="{0000002E-65C6-4097-9424-E85462DE0542}"/>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30-65C6-4097-9424-E85462DE0542}"/>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32-65C6-4097-9424-E85462DE0542}"/>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34-65C6-4097-9424-E85462DE0542}"/>
              </c:ext>
            </c:extLst>
          </c:dPt>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1.6'!$G$5:$G$31</c:f>
              <c:numCache>
                <c:formatCode>General</c:formatCode>
                <c:ptCount val="27"/>
                <c:pt idx="0">
                  <c:v>1</c:v>
                </c:pt>
                <c:pt idx="1">
                  <c:v>0</c:v>
                </c:pt>
                <c:pt idx="2">
                  <c:v>0</c:v>
                </c:pt>
                <c:pt idx="3">
                  <c:v>1</c:v>
                </c:pt>
                <c:pt idx="4">
                  <c:v>2</c:v>
                </c:pt>
                <c:pt idx="5">
                  <c:v>1</c:v>
                </c:pt>
                <c:pt idx="6">
                  <c:v>41</c:v>
                </c:pt>
                <c:pt idx="7">
                  <c:v>0</c:v>
                </c:pt>
                <c:pt idx="8">
                  <c:v>1</c:v>
                </c:pt>
                <c:pt idx="9">
                  <c:v>0</c:v>
                </c:pt>
                <c:pt idx="10">
                  <c:v>49</c:v>
                </c:pt>
                <c:pt idx="11">
                  <c:v>16</c:v>
                </c:pt>
                <c:pt idx="12" formatCode="#,##0">
                  <c:v>72</c:v>
                </c:pt>
                <c:pt idx="13">
                  <c:v>531</c:v>
                </c:pt>
                <c:pt idx="14">
                  <c:v>5</c:v>
                </c:pt>
                <c:pt idx="15">
                  <c:v>1</c:v>
                </c:pt>
                <c:pt idx="16">
                  <c:v>27</c:v>
                </c:pt>
                <c:pt idx="17">
                  <c:v>12</c:v>
                </c:pt>
                <c:pt idx="18">
                  <c:v>158</c:v>
                </c:pt>
                <c:pt idx="19">
                  <c:v>8</c:v>
                </c:pt>
                <c:pt idx="20">
                  <c:v>94</c:v>
                </c:pt>
                <c:pt idx="21">
                  <c:v>0</c:v>
                </c:pt>
                <c:pt idx="22">
                  <c:v>4</c:v>
                </c:pt>
                <c:pt idx="23">
                  <c:v>1</c:v>
                </c:pt>
                <c:pt idx="24">
                  <c:v>22</c:v>
                </c:pt>
                <c:pt idx="25">
                  <c:v>4</c:v>
                </c:pt>
                <c:pt idx="26">
                  <c:v>0</c:v>
                </c:pt>
              </c:numCache>
            </c:numRef>
          </c:val>
          <c:extLst>
            <c:ext xmlns:c16="http://schemas.microsoft.com/office/drawing/2014/chart" uri="{C3380CC4-5D6E-409C-BE32-E72D297353CC}">
              <c16:uniqueId val="{00000035-65C6-4097-9424-E85462DE0542}"/>
            </c:ext>
          </c:extLst>
        </c:ser>
        <c:ser>
          <c:idx val="6"/>
          <c:order val="6"/>
          <c:tx>
            <c:strRef>
              <c:f>'Fig 1.6'!$H$3</c:f>
              <c:strCache>
                <c:ptCount val="1"/>
              </c:strCache>
            </c:strRef>
          </c:tx>
          <c:spPr>
            <a:solidFill>
              <a:schemeClr val="bg1"/>
            </a:solidFill>
            <a:ln>
              <a:noFill/>
            </a:ln>
            <a:effectLst/>
          </c:spPr>
          <c:invertIfNegative val="0"/>
          <c:cat>
            <c:strRef>
              <c:f>'Fig 1.6'!$A$5:$A$31</c:f>
              <c:strCache>
                <c:ptCount val="27"/>
                <c:pt idx="0">
                  <c:v>Romania</c:v>
                </c:pt>
                <c:pt idx="1">
                  <c:v>Poland</c:v>
                </c:pt>
                <c:pt idx="2">
                  <c:v>Lithuania</c:v>
                </c:pt>
                <c:pt idx="3">
                  <c:v>Croatia</c:v>
                </c:pt>
                <c:pt idx="4">
                  <c:v>Bulgaria</c:v>
                </c:pt>
                <c:pt idx="5">
                  <c:v>Estonia</c:v>
                </c:pt>
                <c:pt idx="6">
                  <c:v>Italy</c:v>
                </c:pt>
                <c:pt idx="7">
                  <c:v>Slovakia</c:v>
                </c:pt>
                <c:pt idx="8">
                  <c:v>Czechia</c:v>
                </c:pt>
                <c:pt idx="9">
                  <c:v>Slovenia</c:v>
                </c:pt>
                <c:pt idx="10">
                  <c:v>Spain</c:v>
                </c:pt>
                <c:pt idx="11">
                  <c:v>Greece</c:v>
                </c:pt>
                <c:pt idx="12">
                  <c:v>Germany</c:v>
                </c:pt>
                <c:pt idx="13">
                  <c:v>Total EU/EEA</c:v>
                </c:pt>
                <c:pt idx="14">
                  <c:v>Austria</c:v>
                </c:pt>
                <c:pt idx="15">
                  <c:v>Portugal</c:v>
                </c:pt>
                <c:pt idx="16">
                  <c:v>Netherlands</c:v>
                </c:pt>
                <c:pt idx="17">
                  <c:v>Denmark</c:v>
                </c:pt>
                <c:pt idx="18">
                  <c:v>France</c:v>
                </c:pt>
                <c:pt idx="19">
                  <c:v>Finland</c:v>
                </c:pt>
                <c:pt idx="20">
                  <c:v>United Kingdom</c:v>
                </c:pt>
                <c:pt idx="21">
                  <c:v>Cyprus</c:v>
                </c:pt>
                <c:pt idx="22">
                  <c:v>Norway</c:v>
                </c:pt>
                <c:pt idx="23">
                  <c:v>Luxembourg</c:v>
                </c:pt>
                <c:pt idx="24">
                  <c:v>Sweden</c:v>
                </c:pt>
                <c:pt idx="25">
                  <c:v>Ireland</c:v>
                </c:pt>
                <c:pt idx="26">
                  <c:v>Iceland</c:v>
                </c:pt>
              </c:strCache>
            </c:strRef>
          </c:cat>
          <c:val>
            <c:numRef>
              <c:f>'Fig 1.6'!$H$5:$H$31</c:f>
              <c:numCache>
                <c:formatCode>General</c:formatCode>
                <c:ptCount val="27"/>
                <c:pt idx="0">
                  <c:v>681</c:v>
                </c:pt>
                <c:pt idx="1">
                  <c:v>637</c:v>
                </c:pt>
                <c:pt idx="2">
                  <c:v>145</c:v>
                </c:pt>
                <c:pt idx="3">
                  <c:v>94</c:v>
                </c:pt>
                <c:pt idx="4">
                  <c:v>241</c:v>
                </c:pt>
                <c:pt idx="5">
                  <c:v>102</c:v>
                </c:pt>
                <c:pt idx="6" formatCode="#,##0">
                  <c:v>1884</c:v>
                </c:pt>
                <c:pt idx="7">
                  <c:v>62</c:v>
                </c:pt>
                <c:pt idx="8">
                  <c:v>149</c:v>
                </c:pt>
                <c:pt idx="9">
                  <c:v>21</c:v>
                </c:pt>
                <c:pt idx="10" formatCode="#,##0">
                  <c:v>1466</c:v>
                </c:pt>
                <c:pt idx="11">
                  <c:v>353</c:v>
                </c:pt>
                <c:pt idx="12" formatCode="#,##0">
                  <c:v>1614</c:v>
                </c:pt>
                <c:pt idx="13" formatCode="#,##0">
                  <c:v>11453</c:v>
                </c:pt>
                <c:pt idx="14">
                  <c:v>125</c:v>
                </c:pt>
                <c:pt idx="15">
                  <c:v>420</c:v>
                </c:pt>
                <c:pt idx="16">
                  <c:v>294</c:v>
                </c:pt>
                <c:pt idx="17">
                  <c:v>83</c:v>
                </c:pt>
                <c:pt idx="18" formatCode="#,##0">
                  <c:v>1343</c:v>
                </c:pt>
                <c:pt idx="19">
                  <c:v>54</c:v>
                </c:pt>
                <c:pt idx="20" formatCode="#,##0">
                  <c:v>1354</c:v>
                </c:pt>
                <c:pt idx="21">
                  <c:v>35</c:v>
                </c:pt>
                <c:pt idx="22">
                  <c:v>53</c:v>
                </c:pt>
                <c:pt idx="23">
                  <c:v>14</c:v>
                </c:pt>
                <c:pt idx="24">
                  <c:v>90</c:v>
                </c:pt>
                <c:pt idx="25">
                  <c:v>56</c:v>
                </c:pt>
                <c:pt idx="26">
                  <c:v>3</c:v>
                </c:pt>
              </c:numCache>
            </c:numRef>
          </c:val>
          <c:extLst>
            <c:ext xmlns:c16="http://schemas.microsoft.com/office/drawing/2014/chart" uri="{C3380CC4-5D6E-409C-BE32-E72D297353CC}">
              <c16:uniqueId val="{00000036-65C6-4097-9424-E85462DE0542}"/>
            </c:ext>
          </c:extLst>
        </c:ser>
        <c:dLbls>
          <c:showLegendKey val="0"/>
          <c:showVal val="0"/>
          <c:showCatName val="0"/>
          <c:showSerName val="0"/>
          <c:showPercent val="0"/>
          <c:showBubbleSize val="0"/>
        </c:dLbls>
        <c:gapWidth val="150"/>
        <c:overlap val="100"/>
        <c:axId val="187667528"/>
        <c:axId val="187667920"/>
      </c:barChart>
      <c:catAx>
        <c:axId val="187667528"/>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87667920"/>
        <c:crosses val="autoZero"/>
        <c:auto val="1"/>
        <c:lblAlgn val="ctr"/>
        <c:lblOffset val="100"/>
        <c:noMultiLvlLbl val="0"/>
      </c:catAx>
      <c:valAx>
        <c:axId val="187667920"/>
        <c:scaling>
          <c:orientation val="minMax"/>
        </c:scaling>
        <c:delete val="0"/>
        <c:axPos val="b"/>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766752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82661-5622-41E7-A530-C4307D233B60}"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GB"/>
        </a:p>
      </dgm:t>
    </dgm:pt>
    <dgm:pt modelId="{1C2402B4-C123-41F9-ADDC-CC5E2E5A2A1D}">
      <dgm:prSet phldrT="[Text]" custT="1"/>
      <dgm:spPr>
        <a:solidFill>
          <a:srgbClr val="C00000"/>
        </a:solidFill>
      </dgm:spPr>
      <dgm:t>
        <a:bodyPr/>
        <a:lstStyle/>
        <a:p>
          <a:r>
            <a:rPr lang="en-GB" sz="2800" dirty="0">
              <a:latin typeface="Calibri" panose="020F0502020204030204" pitchFamily="34" charset="0"/>
            </a:rPr>
            <a:t>Active TB</a:t>
          </a:r>
        </a:p>
      </dgm:t>
    </dgm:pt>
    <dgm:pt modelId="{8F91186F-EE43-4C57-AAB2-EB06700A6B56}" type="parTrans" cxnId="{AA7286CF-526D-416F-AE8E-AD5787C6AD6E}">
      <dgm:prSet/>
      <dgm:spPr/>
      <dgm:t>
        <a:bodyPr/>
        <a:lstStyle/>
        <a:p>
          <a:endParaRPr lang="en-GB"/>
        </a:p>
      </dgm:t>
    </dgm:pt>
    <dgm:pt modelId="{C0923317-9338-44C8-AB04-6D8C3A896F3C}" type="sibTrans" cxnId="{AA7286CF-526D-416F-AE8E-AD5787C6AD6E}">
      <dgm:prSet/>
      <dgm:spPr/>
      <dgm:t>
        <a:bodyPr/>
        <a:lstStyle/>
        <a:p>
          <a:endParaRPr lang="en-GB"/>
        </a:p>
      </dgm:t>
    </dgm:pt>
    <dgm:pt modelId="{9DAA3F7E-52C0-4EFF-986C-1FF6B181D620}">
      <dgm:prSet phldrT="[Text]" custT="1"/>
      <dgm:spPr>
        <a:solidFill>
          <a:srgbClr val="FF0000"/>
        </a:solidFill>
      </dgm:spPr>
      <dgm:t>
        <a:bodyPr/>
        <a:lstStyle/>
        <a:p>
          <a:r>
            <a:rPr lang="en-GB" sz="2800" dirty="0">
              <a:latin typeface="Calibri" panose="020F0502020204030204" pitchFamily="34" charset="0"/>
            </a:rPr>
            <a:t>Latent TB</a:t>
          </a:r>
        </a:p>
      </dgm:t>
    </dgm:pt>
    <dgm:pt modelId="{B5B128F6-185A-445F-80FB-4E533F6A821D}" type="parTrans" cxnId="{DA74D81F-E14E-4E95-A5DA-98AEA7B4157E}">
      <dgm:prSet/>
      <dgm:spPr/>
      <dgm:t>
        <a:bodyPr/>
        <a:lstStyle/>
        <a:p>
          <a:endParaRPr lang="en-GB"/>
        </a:p>
      </dgm:t>
    </dgm:pt>
    <dgm:pt modelId="{6DC959C9-DBA0-4484-AC0B-6F09599C6C74}" type="sibTrans" cxnId="{DA74D81F-E14E-4E95-A5DA-98AEA7B4157E}">
      <dgm:prSet/>
      <dgm:spPr/>
      <dgm:t>
        <a:bodyPr/>
        <a:lstStyle/>
        <a:p>
          <a:endParaRPr lang="en-GB"/>
        </a:p>
      </dgm:t>
    </dgm:pt>
    <dgm:pt modelId="{2DB536EA-2D47-4093-839C-107EFD539DFA}">
      <dgm:prSet phldrT="[Text]" custT="1"/>
      <dgm:spPr>
        <a:solidFill>
          <a:srgbClr val="FFC000"/>
        </a:solidFill>
      </dgm:spPr>
      <dgm:t>
        <a:bodyPr/>
        <a:lstStyle/>
        <a:p>
          <a:r>
            <a:rPr lang="en-GB" sz="2800" dirty="0">
              <a:latin typeface="Calibri" panose="020F0502020204030204" pitchFamily="34" charset="0"/>
            </a:rPr>
            <a:t>HIV</a:t>
          </a:r>
        </a:p>
      </dgm:t>
    </dgm:pt>
    <dgm:pt modelId="{E353AD27-18E0-466A-8DF0-690BDEFCC853}" type="parTrans" cxnId="{FD83FFD2-0E1B-40D4-B7AF-C11573A4AE13}">
      <dgm:prSet/>
      <dgm:spPr/>
      <dgm:t>
        <a:bodyPr/>
        <a:lstStyle/>
        <a:p>
          <a:endParaRPr lang="en-GB"/>
        </a:p>
      </dgm:t>
    </dgm:pt>
    <dgm:pt modelId="{2B7120BF-44F4-444F-981E-600636D6D762}" type="sibTrans" cxnId="{FD83FFD2-0E1B-40D4-B7AF-C11573A4AE13}">
      <dgm:prSet/>
      <dgm:spPr/>
      <dgm:t>
        <a:bodyPr/>
        <a:lstStyle/>
        <a:p>
          <a:endParaRPr lang="en-GB"/>
        </a:p>
      </dgm:t>
    </dgm:pt>
    <dgm:pt modelId="{BF7822A0-FA6F-4B82-908E-B4A9B7A4C359}">
      <dgm:prSet phldrT="[Text]" custT="1"/>
      <dgm:spPr>
        <a:solidFill>
          <a:schemeClr val="accent1">
            <a:lumMod val="75000"/>
          </a:schemeClr>
        </a:solidFill>
      </dgm:spPr>
      <dgm:t>
        <a:bodyPr/>
        <a:lstStyle/>
        <a:p>
          <a:r>
            <a:rPr lang="en-GB" sz="2800" dirty="0">
              <a:latin typeface="Calibri" panose="020F0502020204030204" pitchFamily="34" charset="0"/>
            </a:rPr>
            <a:t>Hepatitis B</a:t>
          </a:r>
        </a:p>
      </dgm:t>
    </dgm:pt>
    <dgm:pt modelId="{C7C02035-8A37-4F11-B815-66490F8A471E}" type="parTrans" cxnId="{A1167000-AEB8-48A6-9A7F-E95E759D585E}">
      <dgm:prSet/>
      <dgm:spPr/>
      <dgm:t>
        <a:bodyPr/>
        <a:lstStyle/>
        <a:p>
          <a:endParaRPr lang="en-GB"/>
        </a:p>
      </dgm:t>
    </dgm:pt>
    <dgm:pt modelId="{03582252-722F-4E23-B961-1B74E29DB48D}" type="sibTrans" cxnId="{A1167000-AEB8-48A6-9A7F-E95E759D585E}">
      <dgm:prSet/>
      <dgm:spPr/>
      <dgm:t>
        <a:bodyPr/>
        <a:lstStyle/>
        <a:p>
          <a:endParaRPr lang="en-GB"/>
        </a:p>
      </dgm:t>
    </dgm:pt>
    <dgm:pt modelId="{ABCEDBF2-FDB4-482F-9007-868870AE095F}">
      <dgm:prSet phldrT="[Text]" custT="1"/>
      <dgm:spPr>
        <a:solidFill>
          <a:srgbClr val="00B050"/>
        </a:solidFill>
      </dgm:spPr>
      <dgm:t>
        <a:bodyPr/>
        <a:lstStyle/>
        <a:p>
          <a:r>
            <a:rPr lang="en-GB" sz="2800" dirty="0">
              <a:latin typeface="Calibri" panose="020F0502020204030204" pitchFamily="34" charset="0"/>
            </a:rPr>
            <a:t>Hepatitis C</a:t>
          </a:r>
        </a:p>
      </dgm:t>
    </dgm:pt>
    <dgm:pt modelId="{505D825F-42B4-4BFC-ABD0-F4FBF2688169}" type="parTrans" cxnId="{8C62AECC-C656-4C4E-B4BC-4D7E8FA22AEA}">
      <dgm:prSet/>
      <dgm:spPr/>
      <dgm:t>
        <a:bodyPr/>
        <a:lstStyle/>
        <a:p>
          <a:endParaRPr lang="en-GB"/>
        </a:p>
      </dgm:t>
    </dgm:pt>
    <dgm:pt modelId="{D9111106-44C1-44AD-877A-88EA9843E513}" type="sibTrans" cxnId="{8C62AECC-C656-4C4E-B4BC-4D7E8FA22AEA}">
      <dgm:prSet/>
      <dgm:spPr/>
      <dgm:t>
        <a:bodyPr/>
        <a:lstStyle/>
        <a:p>
          <a:endParaRPr lang="en-GB"/>
        </a:p>
      </dgm:t>
    </dgm:pt>
    <dgm:pt modelId="{BF0921BE-9FF8-45D9-BFF7-BEB6F4D45B8A}">
      <dgm:prSet custT="1"/>
      <dgm:spPr>
        <a:solidFill>
          <a:srgbClr val="92D050"/>
        </a:solidFill>
      </dgm:spPr>
      <dgm:t>
        <a:bodyPr/>
        <a:lstStyle/>
        <a:p>
          <a:pPr algn="l" rtl="0"/>
          <a:endParaRPr lang="en-GB" altLang="en-US" sz="1400" dirty="0">
            <a:latin typeface="Calibri" panose="020F0502020204030204" pitchFamily="34" charset="0"/>
          </a:endParaRPr>
        </a:p>
        <a:p>
          <a:pPr algn="ctr" rtl="0"/>
          <a:r>
            <a:rPr lang="en-GB" altLang="en-US" sz="2600" dirty="0">
              <a:latin typeface="Calibri" panose="020F0502020204030204" pitchFamily="34" charset="0"/>
            </a:rPr>
            <a:t>Intestinal parasites </a:t>
          </a:r>
        </a:p>
      </dgm:t>
    </dgm:pt>
    <dgm:pt modelId="{93F03A31-B604-47AF-BA51-511F9FF986C2}" type="parTrans" cxnId="{C4476424-317D-41D0-8527-17802914BD14}">
      <dgm:prSet/>
      <dgm:spPr/>
      <dgm:t>
        <a:bodyPr/>
        <a:lstStyle/>
        <a:p>
          <a:endParaRPr lang="en-GB"/>
        </a:p>
      </dgm:t>
    </dgm:pt>
    <dgm:pt modelId="{E9CBA42A-F15B-4495-89EF-6F345B42060E}" type="sibTrans" cxnId="{C4476424-317D-41D0-8527-17802914BD14}">
      <dgm:prSet/>
      <dgm:spPr/>
      <dgm:t>
        <a:bodyPr/>
        <a:lstStyle/>
        <a:p>
          <a:endParaRPr lang="en-GB"/>
        </a:p>
      </dgm:t>
    </dgm:pt>
    <dgm:pt modelId="{043B37D0-A1AE-4A9A-8A5C-33A89211C4E1}">
      <dgm:prSet/>
      <dgm:spPr>
        <a:solidFill>
          <a:srgbClr val="92D050"/>
        </a:solidFill>
      </dgm:spPr>
      <dgm:t>
        <a:bodyPr/>
        <a:lstStyle/>
        <a:p>
          <a:pPr algn="ctr" rtl="0"/>
          <a:r>
            <a:rPr lang="en-GB" altLang="en-US" sz="1600" dirty="0">
              <a:latin typeface="Calibri" panose="020F0502020204030204" pitchFamily="34" charset="0"/>
            </a:rPr>
            <a:t>Schistosomiasis</a:t>
          </a:r>
        </a:p>
      </dgm:t>
    </dgm:pt>
    <dgm:pt modelId="{4D8E66DA-24D0-4451-B457-22C6553CB0EB}" type="parTrans" cxnId="{2ABAD5A9-105E-4CC2-A6BA-9152B72395D8}">
      <dgm:prSet/>
      <dgm:spPr/>
      <dgm:t>
        <a:bodyPr/>
        <a:lstStyle/>
        <a:p>
          <a:endParaRPr lang="en-GB"/>
        </a:p>
      </dgm:t>
    </dgm:pt>
    <dgm:pt modelId="{4DACFA7D-8ADD-4064-9896-844ED60D120D}" type="sibTrans" cxnId="{2ABAD5A9-105E-4CC2-A6BA-9152B72395D8}">
      <dgm:prSet/>
      <dgm:spPr/>
      <dgm:t>
        <a:bodyPr/>
        <a:lstStyle/>
        <a:p>
          <a:endParaRPr lang="en-GB"/>
        </a:p>
      </dgm:t>
    </dgm:pt>
    <dgm:pt modelId="{239B68A0-3764-46BE-9F3F-1F304FC8C1B5}">
      <dgm:prSet/>
      <dgm:spPr>
        <a:solidFill>
          <a:srgbClr val="92D050"/>
        </a:solidFill>
      </dgm:spPr>
      <dgm:t>
        <a:bodyPr/>
        <a:lstStyle/>
        <a:p>
          <a:pPr algn="ctr" rtl="0"/>
          <a:r>
            <a:rPr lang="en-GB" altLang="en-US" sz="1600" dirty="0">
              <a:latin typeface="Calibri" panose="020F0502020204030204" pitchFamily="34" charset="0"/>
            </a:rPr>
            <a:t>Strongyloidiasis </a:t>
          </a:r>
        </a:p>
      </dgm:t>
    </dgm:pt>
    <dgm:pt modelId="{F71B95AA-97C7-4ABE-9771-7019B6B08A0F}" type="parTrans" cxnId="{37ECAA11-144A-4D23-B127-B277348A780F}">
      <dgm:prSet/>
      <dgm:spPr/>
      <dgm:t>
        <a:bodyPr/>
        <a:lstStyle/>
        <a:p>
          <a:endParaRPr lang="en-GB"/>
        </a:p>
      </dgm:t>
    </dgm:pt>
    <dgm:pt modelId="{0E2D28C6-FC05-40F1-A576-319028400FE8}" type="sibTrans" cxnId="{37ECAA11-144A-4D23-B127-B277348A780F}">
      <dgm:prSet/>
      <dgm:spPr/>
      <dgm:t>
        <a:bodyPr/>
        <a:lstStyle/>
        <a:p>
          <a:endParaRPr lang="en-GB"/>
        </a:p>
      </dgm:t>
    </dgm:pt>
    <dgm:pt modelId="{2E97F4DB-38B5-4A4E-A64A-B116E4A73637}">
      <dgm:prSet custT="1"/>
      <dgm:spPr>
        <a:solidFill>
          <a:srgbClr val="0070C0"/>
        </a:solidFill>
      </dgm:spPr>
      <dgm:t>
        <a:bodyPr bIns="216000"/>
        <a:lstStyle/>
        <a:p>
          <a:pPr algn="ctr" rtl="0">
            <a:spcAft>
              <a:spcPts val="70"/>
            </a:spcAft>
          </a:pPr>
          <a:r>
            <a:rPr lang="en-GB" altLang="en-US" sz="2400" dirty="0">
              <a:latin typeface="Calibri" panose="020F0502020204030204" pitchFamily="34" charset="0"/>
            </a:rPr>
            <a:t>Routine vaccinations</a:t>
          </a:r>
        </a:p>
      </dgm:t>
    </dgm:pt>
    <dgm:pt modelId="{D90B122F-4984-45F4-91F9-D159CB52B66B}" type="parTrans" cxnId="{265BEE35-6219-4864-ADBA-587CCB49C286}">
      <dgm:prSet/>
      <dgm:spPr/>
      <dgm:t>
        <a:bodyPr/>
        <a:lstStyle/>
        <a:p>
          <a:endParaRPr lang="en-GB"/>
        </a:p>
      </dgm:t>
    </dgm:pt>
    <dgm:pt modelId="{1BE81583-FEB1-428E-A732-BDE7B65A62BD}" type="sibTrans" cxnId="{265BEE35-6219-4864-ADBA-587CCB49C286}">
      <dgm:prSet/>
      <dgm:spPr/>
      <dgm:t>
        <a:bodyPr/>
        <a:lstStyle/>
        <a:p>
          <a:endParaRPr lang="en-GB"/>
        </a:p>
      </dgm:t>
    </dgm:pt>
    <dgm:pt modelId="{D3509780-2C10-4494-BC46-01B101DDC9C5}">
      <dgm:prSet custT="1"/>
      <dgm:spPr>
        <a:solidFill>
          <a:srgbClr val="0070C0"/>
        </a:solidFill>
      </dgm:spPr>
      <dgm:t>
        <a:bodyPr bIns="216000"/>
        <a:lstStyle/>
        <a:p>
          <a:pPr algn="l" rtl="0">
            <a:spcAft>
              <a:spcPct val="15000"/>
            </a:spcAft>
          </a:pPr>
          <a:r>
            <a:rPr lang="en-GB" altLang="en-US" sz="1400" dirty="0">
              <a:latin typeface="Calibri" panose="020F0502020204030204" pitchFamily="34" charset="0"/>
            </a:rPr>
            <a:t>Measles	•  Diphtheria</a:t>
          </a:r>
        </a:p>
      </dgm:t>
    </dgm:pt>
    <dgm:pt modelId="{1C8F806E-E50F-4C4B-9F22-1B13DFD74D82}" type="sibTrans" cxnId="{D8C37FC8-DF5E-4327-8639-5063ADBD879E}">
      <dgm:prSet/>
      <dgm:spPr/>
      <dgm:t>
        <a:bodyPr/>
        <a:lstStyle/>
        <a:p>
          <a:endParaRPr lang="en-GB"/>
        </a:p>
      </dgm:t>
    </dgm:pt>
    <dgm:pt modelId="{896E7F9D-8295-4383-8BF9-D7FF8AB65C74}" type="parTrans" cxnId="{D8C37FC8-DF5E-4327-8639-5063ADBD879E}">
      <dgm:prSet/>
      <dgm:spPr/>
      <dgm:t>
        <a:bodyPr/>
        <a:lstStyle/>
        <a:p>
          <a:endParaRPr lang="en-GB"/>
        </a:p>
      </dgm:t>
    </dgm:pt>
    <dgm:pt modelId="{FF4FC382-3122-4663-A924-7EA32072F202}">
      <dgm:prSet custT="1"/>
      <dgm:spPr>
        <a:solidFill>
          <a:srgbClr val="0070C0"/>
        </a:solidFill>
      </dgm:spPr>
      <dgm:t>
        <a:bodyPr bIns="216000"/>
        <a:lstStyle/>
        <a:p>
          <a:pPr algn="l" rtl="0">
            <a:spcAft>
              <a:spcPct val="15000"/>
            </a:spcAft>
          </a:pPr>
          <a:r>
            <a:rPr lang="en-GB" altLang="en-US" sz="1400" dirty="0">
              <a:latin typeface="Calibri" panose="020F0502020204030204" pitchFamily="34" charset="0"/>
            </a:rPr>
            <a:t>Mumps	•  Tetanus</a:t>
          </a:r>
        </a:p>
      </dgm:t>
    </dgm:pt>
    <dgm:pt modelId="{1DE2ED65-32AD-4929-BF5F-FBA493FE6D27}" type="parTrans" cxnId="{07E36778-C93E-4513-A68B-CE15807FFA9F}">
      <dgm:prSet/>
      <dgm:spPr/>
      <dgm:t>
        <a:bodyPr/>
        <a:lstStyle/>
        <a:p>
          <a:endParaRPr lang="en-GB"/>
        </a:p>
      </dgm:t>
    </dgm:pt>
    <dgm:pt modelId="{DBEADE17-D7A0-4D83-B644-AC92C99007AC}" type="sibTrans" cxnId="{07E36778-C93E-4513-A68B-CE15807FFA9F}">
      <dgm:prSet/>
      <dgm:spPr/>
      <dgm:t>
        <a:bodyPr/>
        <a:lstStyle/>
        <a:p>
          <a:endParaRPr lang="en-GB"/>
        </a:p>
      </dgm:t>
    </dgm:pt>
    <dgm:pt modelId="{4882498F-940D-48C0-9398-CF5C4BA45252}">
      <dgm:prSet custT="1"/>
      <dgm:spPr>
        <a:solidFill>
          <a:srgbClr val="0070C0"/>
        </a:solidFill>
      </dgm:spPr>
      <dgm:t>
        <a:bodyPr bIns="216000"/>
        <a:lstStyle/>
        <a:p>
          <a:pPr algn="l" rtl="0">
            <a:spcAft>
              <a:spcPct val="15000"/>
            </a:spcAft>
          </a:pPr>
          <a:r>
            <a:rPr lang="en-GB" altLang="en-US" sz="1400" dirty="0">
              <a:latin typeface="Calibri" panose="020F0502020204030204" pitchFamily="34" charset="0"/>
            </a:rPr>
            <a:t>Rubella	•  Pertussis</a:t>
          </a:r>
        </a:p>
      </dgm:t>
    </dgm:pt>
    <dgm:pt modelId="{16FA40F3-04E0-4054-A4C3-6526058B2456}" type="parTrans" cxnId="{2D6C62B7-6B9A-4FC7-8589-C31EC2066A52}">
      <dgm:prSet/>
      <dgm:spPr/>
      <dgm:t>
        <a:bodyPr/>
        <a:lstStyle/>
        <a:p>
          <a:endParaRPr lang="en-GB"/>
        </a:p>
      </dgm:t>
    </dgm:pt>
    <dgm:pt modelId="{26382F11-F434-4C78-A4A2-8AF65122BF62}" type="sibTrans" cxnId="{2D6C62B7-6B9A-4FC7-8589-C31EC2066A52}">
      <dgm:prSet/>
      <dgm:spPr/>
      <dgm:t>
        <a:bodyPr/>
        <a:lstStyle/>
        <a:p>
          <a:endParaRPr lang="en-GB"/>
        </a:p>
      </dgm:t>
    </dgm:pt>
    <dgm:pt modelId="{6F4315E7-0F04-4E11-BCA7-36E1719D7C02}">
      <dgm:prSet custT="1"/>
      <dgm:spPr>
        <a:solidFill>
          <a:srgbClr val="0070C0"/>
        </a:solidFill>
      </dgm:spPr>
      <dgm:t>
        <a:bodyPr bIns="216000"/>
        <a:lstStyle/>
        <a:p>
          <a:pPr algn="l" rtl="0">
            <a:spcAft>
              <a:spcPct val="15000"/>
            </a:spcAft>
          </a:pPr>
          <a:r>
            <a:rPr lang="en-GB" altLang="en-US" sz="1400" dirty="0">
              <a:latin typeface="Calibri" panose="020F0502020204030204" pitchFamily="34" charset="0"/>
            </a:rPr>
            <a:t>Hib		•  Polio</a:t>
          </a:r>
        </a:p>
      </dgm:t>
    </dgm:pt>
    <dgm:pt modelId="{63FD4B16-2117-4E05-B5FC-0855DE1CDF58}" type="parTrans" cxnId="{C337B25C-7DCE-4978-A7F5-81FE72C0E94F}">
      <dgm:prSet/>
      <dgm:spPr/>
      <dgm:t>
        <a:bodyPr/>
        <a:lstStyle/>
        <a:p>
          <a:endParaRPr lang="en-GB"/>
        </a:p>
      </dgm:t>
    </dgm:pt>
    <dgm:pt modelId="{B7FF482E-252D-46DC-B93F-655F2CE77072}" type="sibTrans" cxnId="{C337B25C-7DCE-4978-A7F5-81FE72C0E94F}">
      <dgm:prSet/>
      <dgm:spPr/>
      <dgm:t>
        <a:bodyPr/>
        <a:lstStyle/>
        <a:p>
          <a:endParaRPr lang="en-GB"/>
        </a:p>
      </dgm:t>
    </dgm:pt>
    <dgm:pt modelId="{9D75F686-4891-4735-A01A-4A715C78DB20}">
      <dgm:prSet custT="1"/>
      <dgm:spPr>
        <a:solidFill>
          <a:srgbClr val="0070C0"/>
        </a:solidFill>
      </dgm:spPr>
      <dgm:t>
        <a:bodyPr bIns="216000"/>
        <a:lstStyle/>
        <a:p>
          <a:pPr algn="l" rtl="0">
            <a:spcAft>
              <a:spcPct val="15000"/>
            </a:spcAft>
          </a:pPr>
          <a:endParaRPr lang="en-GB" altLang="en-US" sz="1400" dirty="0">
            <a:latin typeface="Calibri" panose="020F0502020204030204" pitchFamily="34" charset="0"/>
          </a:endParaRPr>
        </a:p>
      </dgm:t>
    </dgm:pt>
    <dgm:pt modelId="{09B24BED-2B7E-423A-94E0-E2794FF77A91}" type="parTrans" cxnId="{D32409C6-C290-48F6-8B53-370050CC17CE}">
      <dgm:prSet/>
      <dgm:spPr/>
      <dgm:t>
        <a:bodyPr/>
        <a:lstStyle/>
        <a:p>
          <a:endParaRPr lang="en-GB"/>
        </a:p>
      </dgm:t>
    </dgm:pt>
    <dgm:pt modelId="{5F717C90-4D32-4DF1-95B0-E5E829D2D158}" type="sibTrans" cxnId="{D32409C6-C290-48F6-8B53-370050CC17CE}">
      <dgm:prSet/>
      <dgm:spPr/>
      <dgm:t>
        <a:bodyPr/>
        <a:lstStyle/>
        <a:p>
          <a:endParaRPr lang="en-GB"/>
        </a:p>
      </dgm:t>
    </dgm:pt>
    <dgm:pt modelId="{DEEB1C78-B246-4E0D-9CA0-C9486FE211F8}" type="pres">
      <dgm:prSet presAssocID="{90082661-5622-41E7-A530-C4307D233B60}" presName="diagram" presStyleCnt="0">
        <dgm:presLayoutVars>
          <dgm:dir/>
          <dgm:resizeHandles val="exact"/>
        </dgm:presLayoutVars>
      </dgm:prSet>
      <dgm:spPr/>
    </dgm:pt>
    <dgm:pt modelId="{93B81AC0-A27E-4D95-ABD1-BAA187F460D9}" type="pres">
      <dgm:prSet presAssocID="{1C2402B4-C123-41F9-ADDC-CC5E2E5A2A1D}" presName="node" presStyleLbl="node1" presStyleIdx="0" presStyleCnt="7">
        <dgm:presLayoutVars>
          <dgm:bulletEnabled val="1"/>
        </dgm:presLayoutVars>
      </dgm:prSet>
      <dgm:spPr/>
    </dgm:pt>
    <dgm:pt modelId="{A8143197-940E-4A9F-A76C-AAE588E5C159}" type="pres">
      <dgm:prSet presAssocID="{C0923317-9338-44C8-AB04-6D8C3A896F3C}" presName="sibTrans" presStyleCnt="0"/>
      <dgm:spPr/>
    </dgm:pt>
    <dgm:pt modelId="{761203B1-B0FF-4F2C-A99F-A258C786FA5A}" type="pres">
      <dgm:prSet presAssocID="{9DAA3F7E-52C0-4EFF-986C-1FF6B181D620}" presName="node" presStyleLbl="node1" presStyleIdx="1" presStyleCnt="7">
        <dgm:presLayoutVars>
          <dgm:bulletEnabled val="1"/>
        </dgm:presLayoutVars>
      </dgm:prSet>
      <dgm:spPr/>
    </dgm:pt>
    <dgm:pt modelId="{BAC9E8B3-1518-4DD7-9B69-52120930E700}" type="pres">
      <dgm:prSet presAssocID="{6DC959C9-DBA0-4484-AC0B-6F09599C6C74}" presName="sibTrans" presStyleCnt="0"/>
      <dgm:spPr/>
    </dgm:pt>
    <dgm:pt modelId="{B9CD902A-D6E2-4369-B22A-B67759710357}" type="pres">
      <dgm:prSet presAssocID="{2DB536EA-2D47-4093-839C-107EFD539DFA}" presName="node" presStyleLbl="node1" presStyleIdx="2" presStyleCnt="7">
        <dgm:presLayoutVars>
          <dgm:bulletEnabled val="1"/>
        </dgm:presLayoutVars>
      </dgm:prSet>
      <dgm:spPr/>
    </dgm:pt>
    <dgm:pt modelId="{D8413161-30B7-475B-9F28-296DA18D771B}" type="pres">
      <dgm:prSet presAssocID="{2B7120BF-44F4-444F-981E-600636D6D762}" presName="sibTrans" presStyleCnt="0"/>
      <dgm:spPr/>
    </dgm:pt>
    <dgm:pt modelId="{9BF0B0A2-4D9D-40E4-B505-56CDE1D1810B}" type="pres">
      <dgm:prSet presAssocID="{BF7822A0-FA6F-4B82-908E-B4A9B7A4C359}" presName="node" presStyleLbl="node1" presStyleIdx="3" presStyleCnt="7">
        <dgm:presLayoutVars>
          <dgm:bulletEnabled val="1"/>
        </dgm:presLayoutVars>
      </dgm:prSet>
      <dgm:spPr/>
    </dgm:pt>
    <dgm:pt modelId="{D679D3DB-D4CE-4BD0-895B-10839D54B6F1}" type="pres">
      <dgm:prSet presAssocID="{03582252-722F-4E23-B961-1B74E29DB48D}" presName="sibTrans" presStyleCnt="0"/>
      <dgm:spPr/>
    </dgm:pt>
    <dgm:pt modelId="{96BEC3EF-13FE-40B5-AFC8-107B22B016A7}" type="pres">
      <dgm:prSet presAssocID="{ABCEDBF2-FDB4-482F-9007-868870AE095F}" presName="node" presStyleLbl="node1" presStyleIdx="4" presStyleCnt="7">
        <dgm:presLayoutVars>
          <dgm:bulletEnabled val="1"/>
        </dgm:presLayoutVars>
      </dgm:prSet>
      <dgm:spPr/>
    </dgm:pt>
    <dgm:pt modelId="{D51E091A-F8BD-410F-8EDE-752A3522EF14}" type="pres">
      <dgm:prSet presAssocID="{D9111106-44C1-44AD-877A-88EA9843E513}" presName="sibTrans" presStyleCnt="0"/>
      <dgm:spPr/>
    </dgm:pt>
    <dgm:pt modelId="{D1CF554D-A069-4BB5-8275-080DCE61BAAE}" type="pres">
      <dgm:prSet presAssocID="{BF0921BE-9FF8-45D9-BFF7-BEB6F4D45B8A}" presName="node" presStyleLbl="node1" presStyleIdx="5" presStyleCnt="7" custScaleX="113046">
        <dgm:presLayoutVars>
          <dgm:bulletEnabled val="1"/>
        </dgm:presLayoutVars>
      </dgm:prSet>
      <dgm:spPr/>
    </dgm:pt>
    <dgm:pt modelId="{9EB7FCCD-AAEA-4628-AC4A-A81C9E8F4F1A}" type="pres">
      <dgm:prSet presAssocID="{E9CBA42A-F15B-4495-89EF-6F345B42060E}" presName="sibTrans" presStyleCnt="0"/>
      <dgm:spPr/>
    </dgm:pt>
    <dgm:pt modelId="{8178088B-2026-4D33-AEDE-12A4D17708AD}" type="pres">
      <dgm:prSet presAssocID="{2E97F4DB-38B5-4A4E-A64A-B116E4A73637}" presName="node" presStyleLbl="node1" presStyleIdx="6" presStyleCnt="7" custScaleX="126311" custScaleY="98981">
        <dgm:presLayoutVars>
          <dgm:bulletEnabled val="1"/>
        </dgm:presLayoutVars>
      </dgm:prSet>
      <dgm:spPr/>
    </dgm:pt>
  </dgm:ptLst>
  <dgm:cxnLst>
    <dgm:cxn modelId="{547F5100-914A-4424-8083-B674CC4F9BB9}" type="presOf" srcId="{043B37D0-A1AE-4A9A-8A5C-33A89211C4E1}" destId="{D1CF554D-A069-4BB5-8275-080DCE61BAAE}" srcOrd="0" destOrd="1" presId="urn:microsoft.com/office/officeart/2005/8/layout/default"/>
    <dgm:cxn modelId="{A1167000-AEB8-48A6-9A7F-E95E759D585E}" srcId="{90082661-5622-41E7-A530-C4307D233B60}" destId="{BF7822A0-FA6F-4B82-908E-B4A9B7A4C359}" srcOrd="3" destOrd="0" parTransId="{C7C02035-8A37-4F11-B815-66490F8A471E}" sibTransId="{03582252-722F-4E23-B961-1B74E29DB48D}"/>
    <dgm:cxn modelId="{FBB80010-394F-45CF-A6DC-97BEDC5168BA}" type="presOf" srcId="{1C2402B4-C123-41F9-ADDC-CC5E2E5A2A1D}" destId="{93B81AC0-A27E-4D95-ABD1-BAA187F460D9}" srcOrd="0" destOrd="0" presId="urn:microsoft.com/office/officeart/2005/8/layout/default"/>
    <dgm:cxn modelId="{37ECAA11-144A-4D23-B127-B277348A780F}" srcId="{BF0921BE-9FF8-45D9-BFF7-BEB6F4D45B8A}" destId="{239B68A0-3764-46BE-9F3F-1F304FC8C1B5}" srcOrd="1" destOrd="0" parTransId="{F71B95AA-97C7-4ABE-9771-7019B6B08A0F}" sibTransId="{0E2D28C6-FC05-40F1-A576-319028400FE8}"/>
    <dgm:cxn modelId="{DA74D81F-E14E-4E95-A5DA-98AEA7B4157E}" srcId="{90082661-5622-41E7-A530-C4307D233B60}" destId="{9DAA3F7E-52C0-4EFF-986C-1FF6B181D620}" srcOrd="1" destOrd="0" parTransId="{B5B128F6-185A-445F-80FB-4E533F6A821D}" sibTransId="{6DC959C9-DBA0-4484-AC0B-6F09599C6C74}"/>
    <dgm:cxn modelId="{5A669921-0645-4F2C-9F57-18A35BB3F619}" type="presOf" srcId="{BF0921BE-9FF8-45D9-BFF7-BEB6F4D45B8A}" destId="{D1CF554D-A069-4BB5-8275-080DCE61BAAE}" srcOrd="0" destOrd="0" presId="urn:microsoft.com/office/officeart/2005/8/layout/default"/>
    <dgm:cxn modelId="{39B96B23-512B-44ED-8353-E18798C2032A}" type="presOf" srcId="{2E97F4DB-38B5-4A4E-A64A-B116E4A73637}" destId="{8178088B-2026-4D33-AEDE-12A4D17708AD}" srcOrd="0" destOrd="0" presId="urn:microsoft.com/office/officeart/2005/8/layout/default"/>
    <dgm:cxn modelId="{C4476424-317D-41D0-8527-17802914BD14}" srcId="{90082661-5622-41E7-A530-C4307D233B60}" destId="{BF0921BE-9FF8-45D9-BFF7-BEB6F4D45B8A}" srcOrd="5" destOrd="0" parTransId="{93F03A31-B604-47AF-BA51-511F9FF986C2}" sibTransId="{E9CBA42A-F15B-4495-89EF-6F345B42060E}"/>
    <dgm:cxn modelId="{24E5F924-21A4-4F78-94B1-2EFCDC2DD297}" type="presOf" srcId="{9DAA3F7E-52C0-4EFF-986C-1FF6B181D620}" destId="{761203B1-B0FF-4F2C-A99F-A258C786FA5A}" srcOrd="0" destOrd="0" presId="urn:microsoft.com/office/officeart/2005/8/layout/default"/>
    <dgm:cxn modelId="{265BEE35-6219-4864-ADBA-587CCB49C286}" srcId="{90082661-5622-41E7-A530-C4307D233B60}" destId="{2E97F4DB-38B5-4A4E-A64A-B116E4A73637}" srcOrd="6" destOrd="0" parTransId="{D90B122F-4984-45F4-91F9-D159CB52B66B}" sibTransId="{1BE81583-FEB1-428E-A732-BDE7B65A62BD}"/>
    <dgm:cxn modelId="{C337B25C-7DCE-4978-A7F5-81FE72C0E94F}" srcId="{2E97F4DB-38B5-4A4E-A64A-B116E4A73637}" destId="{6F4315E7-0F04-4E11-BCA7-36E1719D7C02}" srcOrd="3" destOrd="0" parTransId="{63FD4B16-2117-4E05-B5FC-0855DE1CDF58}" sibTransId="{B7FF482E-252D-46DC-B93F-655F2CE77072}"/>
    <dgm:cxn modelId="{35F03C6C-1AD9-4E40-A2EF-3C181469B84A}" type="presOf" srcId="{D3509780-2C10-4494-BC46-01B101DDC9C5}" destId="{8178088B-2026-4D33-AEDE-12A4D17708AD}" srcOrd="0" destOrd="1" presId="urn:microsoft.com/office/officeart/2005/8/layout/default"/>
    <dgm:cxn modelId="{07E36778-C93E-4513-A68B-CE15807FFA9F}" srcId="{2E97F4DB-38B5-4A4E-A64A-B116E4A73637}" destId="{FF4FC382-3122-4663-A924-7EA32072F202}" srcOrd="1" destOrd="0" parTransId="{1DE2ED65-32AD-4929-BF5F-FBA493FE6D27}" sibTransId="{DBEADE17-D7A0-4D83-B644-AC92C99007AC}"/>
    <dgm:cxn modelId="{0C9CE77A-5C4D-4E4C-9DA7-B0D3D8D4A489}" type="presOf" srcId="{FF4FC382-3122-4663-A924-7EA32072F202}" destId="{8178088B-2026-4D33-AEDE-12A4D17708AD}" srcOrd="0" destOrd="2" presId="urn:microsoft.com/office/officeart/2005/8/layout/default"/>
    <dgm:cxn modelId="{0077A98D-4CB0-4881-B339-0A3B941C3F1F}" type="presOf" srcId="{90082661-5622-41E7-A530-C4307D233B60}" destId="{DEEB1C78-B246-4E0D-9CA0-C9486FE211F8}" srcOrd="0" destOrd="0" presId="urn:microsoft.com/office/officeart/2005/8/layout/default"/>
    <dgm:cxn modelId="{FF46F88E-EA57-4723-AED8-899B0FCEE848}" type="presOf" srcId="{239B68A0-3764-46BE-9F3F-1F304FC8C1B5}" destId="{D1CF554D-A069-4BB5-8275-080DCE61BAAE}" srcOrd="0" destOrd="2" presId="urn:microsoft.com/office/officeart/2005/8/layout/default"/>
    <dgm:cxn modelId="{F8841AA2-3FD4-4BFE-9758-8C358CC36935}" type="presOf" srcId="{4882498F-940D-48C0-9398-CF5C4BA45252}" destId="{8178088B-2026-4D33-AEDE-12A4D17708AD}" srcOrd="0" destOrd="3" presId="urn:microsoft.com/office/officeart/2005/8/layout/default"/>
    <dgm:cxn modelId="{2ABAD5A9-105E-4CC2-A6BA-9152B72395D8}" srcId="{BF0921BE-9FF8-45D9-BFF7-BEB6F4D45B8A}" destId="{043B37D0-A1AE-4A9A-8A5C-33A89211C4E1}" srcOrd="0" destOrd="0" parTransId="{4D8E66DA-24D0-4451-B457-22C6553CB0EB}" sibTransId="{4DACFA7D-8ADD-4064-9896-844ED60D120D}"/>
    <dgm:cxn modelId="{5FF477B1-9D0A-4322-B3E4-F790A86CEF66}" type="presOf" srcId="{6F4315E7-0F04-4E11-BCA7-36E1719D7C02}" destId="{8178088B-2026-4D33-AEDE-12A4D17708AD}" srcOrd="0" destOrd="4" presId="urn:microsoft.com/office/officeart/2005/8/layout/default"/>
    <dgm:cxn modelId="{2D6C62B7-6B9A-4FC7-8589-C31EC2066A52}" srcId="{2E97F4DB-38B5-4A4E-A64A-B116E4A73637}" destId="{4882498F-940D-48C0-9398-CF5C4BA45252}" srcOrd="2" destOrd="0" parTransId="{16FA40F3-04E0-4054-A4C3-6526058B2456}" sibTransId="{26382F11-F434-4C78-A4A2-8AF65122BF62}"/>
    <dgm:cxn modelId="{942EDEC2-4F77-4B84-8266-30DF986C2F55}" type="presOf" srcId="{ABCEDBF2-FDB4-482F-9007-868870AE095F}" destId="{96BEC3EF-13FE-40B5-AFC8-107B22B016A7}" srcOrd="0" destOrd="0" presId="urn:microsoft.com/office/officeart/2005/8/layout/default"/>
    <dgm:cxn modelId="{D32409C6-C290-48F6-8B53-370050CC17CE}" srcId="{2E97F4DB-38B5-4A4E-A64A-B116E4A73637}" destId="{9D75F686-4891-4735-A01A-4A715C78DB20}" srcOrd="4" destOrd="0" parTransId="{09B24BED-2B7E-423A-94E0-E2794FF77A91}" sibTransId="{5F717C90-4D32-4DF1-95B0-E5E829D2D158}"/>
    <dgm:cxn modelId="{2F7023C7-4286-4C0B-8684-E3E686D937B3}" type="presOf" srcId="{2DB536EA-2D47-4093-839C-107EFD539DFA}" destId="{B9CD902A-D6E2-4369-B22A-B67759710357}" srcOrd="0" destOrd="0" presId="urn:microsoft.com/office/officeart/2005/8/layout/default"/>
    <dgm:cxn modelId="{D8C37FC8-DF5E-4327-8639-5063ADBD879E}" srcId="{2E97F4DB-38B5-4A4E-A64A-B116E4A73637}" destId="{D3509780-2C10-4494-BC46-01B101DDC9C5}" srcOrd="0" destOrd="0" parTransId="{896E7F9D-8295-4383-8BF9-D7FF8AB65C74}" sibTransId="{1C8F806E-E50F-4C4B-9F22-1B13DFD74D82}"/>
    <dgm:cxn modelId="{8C62AECC-C656-4C4E-B4BC-4D7E8FA22AEA}" srcId="{90082661-5622-41E7-A530-C4307D233B60}" destId="{ABCEDBF2-FDB4-482F-9007-868870AE095F}" srcOrd="4" destOrd="0" parTransId="{505D825F-42B4-4BFC-ABD0-F4FBF2688169}" sibTransId="{D9111106-44C1-44AD-877A-88EA9843E513}"/>
    <dgm:cxn modelId="{AA7286CF-526D-416F-AE8E-AD5787C6AD6E}" srcId="{90082661-5622-41E7-A530-C4307D233B60}" destId="{1C2402B4-C123-41F9-ADDC-CC5E2E5A2A1D}" srcOrd="0" destOrd="0" parTransId="{8F91186F-EE43-4C57-AAB2-EB06700A6B56}" sibTransId="{C0923317-9338-44C8-AB04-6D8C3A896F3C}"/>
    <dgm:cxn modelId="{FD83FFD2-0E1B-40D4-B7AF-C11573A4AE13}" srcId="{90082661-5622-41E7-A530-C4307D233B60}" destId="{2DB536EA-2D47-4093-839C-107EFD539DFA}" srcOrd="2" destOrd="0" parTransId="{E353AD27-18E0-466A-8DF0-690BDEFCC853}" sibTransId="{2B7120BF-44F4-444F-981E-600636D6D762}"/>
    <dgm:cxn modelId="{5E983BF3-B1F4-4F0E-9F36-9D671D663E52}" type="presOf" srcId="{BF7822A0-FA6F-4B82-908E-B4A9B7A4C359}" destId="{9BF0B0A2-4D9D-40E4-B505-56CDE1D1810B}" srcOrd="0" destOrd="0" presId="urn:microsoft.com/office/officeart/2005/8/layout/default"/>
    <dgm:cxn modelId="{24BD32F8-EE4A-4AD5-B99E-5E34A6650A14}" type="presOf" srcId="{9D75F686-4891-4735-A01A-4A715C78DB20}" destId="{8178088B-2026-4D33-AEDE-12A4D17708AD}" srcOrd="0" destOrd="5" presId="urn:microsoft.com/office/officeart/2005/8/layout/default"/>
    <dgm:cxn modelId="{C316AC3C-5926-4341-9B57-B60FC281E2B9}" type="presParOf" srcId="{DEEB1C78-B246-4E0D-9CA0-C9486FE211F8}" destId="{93B81AC0-A27E-4D95-ABD1-BAA187F460D9}" srcOrd="0" destOrd="0" presId="urn:microsoft.com/office/officeart/2005/8/layout/default"/>
    <dgm:cxn modelId="{144062E6-E5AA-4EBE-9799-3B15E5986783}" type="presParOf" srcId="{DEEB1C78-B246-4E0D-9CA0-C9486FE211F8}" destId="{A8143197-940E-4A9F-A76C-AAE588E5C159}" srcOrd="1" destOrd="0" presId="urn:microsoft.com/office/officeart/2005/8/layout/default"/>
    <dgm:cxn modelId="{B2DFC56C-0FCD-4F41-9A6D-CD00BBAEBF07}" type="presParOf" srcId="{DEEB1C78-B246-4E0D-9CA0-C9486FE211F8}" destId="{761203B1-B0FF-4F2C-A99F-A258C786FA5A}" srcOrd="2" destOrd="0" presId="urn:microsoft.com/office/officeart/2005/8/layout/default"/>
    <dgm:cxn modelId="{2B646485-5567-4A0D-9A80-C9EE5375397D}" type="presParOf" srcId="{DEEB1C78-B246-4E0D-9CA0-C9486FE211F8}" destId="{BAC9E8B3-1518-4DD7-9B69-52120930E700}" srcOrd="3" destOrd="0" presId="urn:microsoft.com/office/officeart/2005/8/layout/default"/>
    <dgm:cxn modelId="{8A1AEAEF-9799-411E-8833-FDB39BC4A598}" type="presParOf" srcId="{DEEB1C78-B246-4E0D-9CA0-C9486FE211F8}" destId="{B9CD902A-D6E2-4369-B22A-B67759710357}" srcOrd="4" destOrd="0" presId="urn:microsoft.com/office/officeart/2005/8/layout/default"/>
    <dgm:cxn modelId="{21489EC2-9BDD-4B0B-A3DE-130EE37FCE3F}" type="presParOf" srcId="{DEEB1C78-B246-4E0D-9CA0-C9486FE211F8}" destId="{D8413161-30B7-475B-9F28-296DA18D771B}" srcOrd="5" destOrd="0" presId="urn:microsoft.com/office/officeart/2005/8/layout/default"/>
    <dgm:cxn modelId="{DF67DB5E-3834-4C7A-8F9E-94BCF5FD972C}" type="presParOf" srcId="{DEEB1C78-B246-4E0D-9CA0-C9486FE211F8}" destId="{9BF0B0A2-4D9D-40E4-B505-56CDE1D1810B}" srcOrd="6" destOrd="0" presId="urn:microsoft.com/office/officeart/2005/8/layout/default"/>
    <dgm:cxn modelId="{1FEBCA62-CF02-49BF-A93C-FC19846B2F6E}" type="presParOf" srcId="{DEEB1C78-B246-4E0D-9CA0-C9486FE211F8}" destId="{D679D3DB-D4CE-4BD0-895B-10839D54B6F1}" srcOrd="7" destOrd="0" presId="urn:microsoft.com/office/officeart/2005/8/layout/default"/>
    <dgm:cxn modelId="{76F40697-DF59-4464-B58C-AFF5FAA938FD}" type="presParOf" srcId="{DEEB1C78-B246-4E0D-9CA0-C9486FE211F8}" destId="{96BEC3EF-13FE-40B5-AFC8-107B22B016A7}" srcOrd="8" destOrd="0" presId="urn:microsoft.com/office/officeart/2005/8/layout/default"/>
    <dgm:cxn modelId="{E85E2AE9-55AB-4723-8B74-EF2543BB8B58}" type="presParOf" srcId="{DEEB1C78-B246-4E0D-9CA0-C9486FE211F8}" destId="{D51E091A-F8BD-410F-8EDE-752A3522EF14}" srcOrd="9" destOrd="0" presId="urn:microsoft.com/office/officeart/2005/8/layout/default"/>
    <dgm:cxn modelId="{3F4F9ABD-4EEB-42AB-9B4A-350A2E3B2973}" type="presParOf" srcId="{DEEB1C78-B246-4E0D-9CA0-C9486FE211F8}" destId="{D1CF554D-A069-4BB5-8275-080DCE61BAAE}" srcOrd="10" destOrd="0" presId="urn:microsoft.com/office/officeart/2005/8/layout/default"/>
    <dgm:cxn modelId="{8FEC7931-6866-4068-B430-48963535ABEE}" type="presParOf" srcId="{DEEB1C78-B246-4E0D-9CA0-C9486FE211F8}" destId="{9EB7FCCD-AAEA-4628-AC4A-A81C9E8F4F1A}" srcOrd="11" destOrd="0" presId="urn:microsoft.com/office/officeart/2005/8/layout/default"/>
    <dgm:cxn modelId="{89DC4271-F827-4813-ABD9-8EE98B42AD90}" type="presParOf" srcId="{DEEB1C78-B246-4E0D-9CA0-C9486FE211F8}" destId="{8178088B-2026-4D33-AEDE-12A4D17708AD}" srcOrd="12"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BBEE22-4DD0-4E6B-ABC0-5EF6E0A46B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FF00E81-A7E8-4A08-8F25-B3F8B515D2DD}">
      <dgm:prSet/>
      <dgm:spPr/>
      <dgm:t>
        <a:bodyPr/>
        <a:lstStyle/>
        <a:p>
          <a:r>
            <a:rPr lang="en-US" dirty="0"/>
            <a:t>Patriarchal societies</a:t>
          </a:r>
        </a:p>
      </dgm:t>
    </dgm:pt>
    <dgm:pt modelId="{9C5784B7-2C9F-4894-AAC8-29397B0ED368}" type="parTrans" cxnId="{593C543E-4A58-482D-A00B-5C36AEEBC19E}">
      <dgm:prSet/>
      <dgm:spPr/>
      <dgm:t>
        <a:bodyPr/>
        <a:lstStyle/>
        <a:p>
          <a:endParaRPr lang="en-US"/>
        </a:p>
      </dgm:t>
    </dgm:pt>
    <dgm:pt modelId="{1D6770C0-7E61-4024-A494-28F8E9A53059}" type="sibTrans" cxnId="{593C543E-4A58-482D-A00B-5C36AEEBC19E}">
      <dgm:prSet/>
      <dgm:spPr/>
      <dgm:t>
        <a:bodyPr/>
        <a:lstStyle/>
        <a:p>
          <a:endParaRPr lang="en-US"/>
        </a:p>
      </dgm:t>
    </dgm:pt>
    <dgm:pt modelId="{C2E52F3D-0C59-465B-9EE5-7574D40DE750}">
      <dgm:prSet/>
      <dgm:spPr/>
      <dgm:t>
        <a:bodyPr/>
        <a:lstStyle/>
        <a:p>
          <a:r>
            <a:rPr lang="en-GB"/>
            <a:t>Capitalism, neoliberalism</a:t>
          </a:r>
          <a:endParaRPr lang="en-US"/>
        </a:p>
      </dgm:t>
    </dgm:pt>
    <dgm:pt modelId="{D6B4C1DD-128E-4EB9-AA52-CA82FA94233E}" type="parTrans" cxnId="{BC1BD6B3-8DD2-41E1-B2B7-0DDF52502AF4}">
      <dgm:prSet/>
      <dgm:spPr/>
      <dgm:t>
        <a:bodyPr/>
        <a:lstStyle/>
        <a:p>
          <a:endParaRPr lang="en-US"/>
        </a:p>
      </dgm:t>
    </dgm:pt>
    <dgm:pt modelId="{E95C94E2-68AF-4150-976C-BB7452EC5FD4}" type="sibTrans" cxnId="{BC1BD6B3-8DD2-41E1-B2B7-0DDF52502AF4}">
      <dgm:prSet/>
      <dgm:spPr/>
      <dgm:t>
        <a:bodyPr/>
        <a:lstStyle/>
        <a:p>
          <a:endParaRPr lang="en-US"/>
        </a:p>
      </dgm:t>
    </dgm:pt>
    <dgm:pt modelId="{25A3A08E-D0FC-473D-95B7-BC37A2FAC00F}">
      <dgm:prSet/>
      <dgm:spPr/>
      <dgm:t>
        <a:bodyPr/>
        <a:lstStyle/>
        <a:p>
          <a:r>
            <a:rPr lang="en-GB" dirty="0"/>
            <a:t>Structural racism</a:t>
          </a:r>
          <a:endParaRPr lang="en-US" dirty="0"/>
        </a:p>
      </dgm:t>
    </dgm:pt>
    <dgm:pt modelId="{BA9DE2E2-C37C-46CD-BE83-11093B1177C6}" type="parTrans" cxnId="{FDBAD0E9-37FF-4BF5-AC2E-E99B9B2069EE}">
      <dgm:prSet/>
      <dgm:spPr/>
      <dgm:t>
        <a:bodyPr/>
        <a:lstStyle/>
        <a:p>
          <a:endParaRPr lang="en-US"/>
        </a:p>
      </dgm:t>
    </dgm:pt>
    <dgm:pt modelId="{1252A1F9-3713-48FE-A743-6264CB6B7D08}" type="sibTrans" cxnId="{FDBAD0E9-37FF-4BF5-AC2E-E99B9B2069EE}">
      <dgm:prSet/>
      <dgm:spPr/>
      <dgm:t>
        <a:bodyPr/>
        <a:lstStyle/>
        <a:p>
          <a:endParaRPr lang="en-US"/>
        </a:p>
      </dgm:t>
    </dgm:pt>
    <dgm:pt modelId="{034E5CF7-E635-48B1-B58F-BDB9DD977D4A}">
      <dgm:prSet/>
      <dgm:spPr/>
      <dgm:t>
        <a:bodyPr/>
        <a:lstStyle/>
        <a:p>
          <a:r>
            <a:rPr lang="en-US" dirty="0"/>
            <a:t>Biomedicine</a:t>
          </a:r>
        </a:p>
      </dgm:t>
    </dgm:pt>
    <dgm:pt modelId="{AA8F5E2C-C9E5-4100-A90B-7DD82449C97C}" type="parTrans" cxnId="{8023EE10-0B9A-4325-95D2-7F84779B1A6A}">
      <dgm:prSet/>
      <dgm:spPr/>
      <dgm:t>
        <a:bodyPr/>
        <a:lstStyle/>
        <a:p>
          <a:endParaRPr lang="en-US"/>
        </a:p>
      </dgm:t>
    </dgm:pt>
    <dgm:pt modelId="{7A9147C7-465A-4F25-AD9C-241174824692}" type="sibTrans" cxnId="{8023EE10-0B9A-4325-95D2-7F84779B1A6A}">
      <dgm:prSet/>
      <dgm:spPr/>
      <dgm:t>
        <a:bodyPr/>
        <a:lstStyle/>
        <a:p>
          <a:endParaRPr lang="en-US"/>
        </a:p>
      </dgm:t>
    </dgm:pt>
    <dgm:pt modelId="{7DCC4603-D803-4636-9F84-4D54F066AE3B}">
      <dgm:prSet/>
      <dgm:spPr/>
      <dgm:t>
        <a:bodyPr/>
        <a:lstStyle/>
        <a:p>
          <a:r>
            <a:rPr lang="en-GB" dirty="0"/>
            <a:t>Xenophobia</a:t>
          </a:r>
          <a:endParaRPr lang="en-US" dirty="0"/>
        </a:p>
      </dgm:t>
    </dgm:pt>
    <dgm:pt modelId="{2A35B258-5C1B-4727-95F8-BE59C059E2D4}" type="parTrans" cxnId="{8C8A5F83-588B-408C-AE91-DD3E228591F0}">
      <dgm:prSet/>
      <dgm:spPr/>
      <dgm:t>
        <a:bodyPr/>
        <a:lstStyle/>
        <a:p>
          <a:endParaRPr lang="en-US"/>
        </a:p>
      </dgm:t>
    </dgm:pt>
    <dgm:pt modelId="{628DBA16-4395-4568-B905-D4C1AFCB05A6}" type="sibTrans" cxnId="{8C8A5F83-588B-408C-AE91-DD3E228591F0}">
      <dgm:prSet/>
      <dgm:spPr/>
      <dgm:t>
        <a:bodyPr/>
        <a:lstStyle/>
        <a:p>
          <a:endParaRPr lang="en-US"/>
        </a:p>
      </dgm:t>
    </dgm:pt>
    <dgm:pt modelId="{4EF20D42-279D-4C44-922B-2CA1456033E0}" type="pres">
      <dgm:prSet presAssocID="{CDBBEE22-4DD0-4E6B-ABC0-5EF6E0A46B33}" presName="linear" presStyleCnt="0">
        <dgm:presLayoutVars>
          <dgm:animLvl val="lvl"/>
          <dgm:resizeHandles val="exact"/>
        </dgm:presLayoutVars>
      </dgm:prSet>
      <dgm:spPr/>
    </dgm:pt>
    <dgm:pt modelId="{83917E3E-B140-4F12-B3D2-567A4FF61034}" type="pres">
      <dgm:prSet presAssocID="{6FF00E81-A7E8-4A08-8F25-B3F8B515D2DD}" presName="parentText" presStyleLbl="node1" presStyleIdx="0" presStyleCnt="5">
        <dgm:presLayoutVars>
          <dgm:chMax val="0"/>
          <dgm:bulletEnabled val="1"/>
        </dgm:presLayoutVars>
      </dgm:prSet>
      <dgm:spPr/>
    </dgm:pt>
    <dgm:pt modelId="{F8BCB709-C755-45CF-A898-923E7C80E3A5}" type="pres">
      <dgm:prSet presAssocID="{1D6770C0-7E61-4024-A494-28F8E9A53059}" presName="spacer" presStyleCnt="0"/>
      <dgm:spPr/>
    </dgm:pt>
    <dgm:pt modelId="{EF5A8AF4-493A-42D2-A1F0-7C21AC57DF7C}" type="pres">
      <dgm:prSet presAssocID="{C2E52F3D-0C59-465B-9EE5-7574D40DE750}" presName="parentText" presStyleLbl="node1" presStyleIdx="1" presStyleCnt="5">
        <dgm:presLayoutVars>
          <dgm:chMax val="0"/>
          <dgm:bulletEnabled val="1"/>
        </dgm:presLayoutVars>
      </dgm:prSet>
      <dgm:spPr/>
    </dgm:pt>
    <dgm:pt modelId="{2305986F-7C67-4A67-9252-3776ED2C6BA9}" type="pres">
      <dgm:prSet presAssocID="{E95C94E2-68AF-4150-976C-BB7452EC5FD4}" presName="spacer" presStyleCnt="0"/>
      <dgm:spPr/>
    </dgm:pt>
    <dgm:pt modelId="{F72FDA14-D528-403F-8C1C-E9501778C13C}" type="pres">
      <dgm:prSet presAssocID="{25A3A08E-D0FC-473D-95B7-BC37A2FAC00F}" presName="parentText" presStyleLbl="node1" presStyleIdx="2" presStyleCnt="5">
        <dgm:presLayoutVars>
          <dgm:chMax val="0"/>
          <dgm:bulletEnabled val="1"/>
        </dgm:presLayoutVars>
      </dgm:prSet>
      <dgm:spPr/>
    </dgm:pt>
    <dgm:pt modelId="{10D33071-E656-4AFF-A9C9-436B9D93970A}" type="pres">
      <dgm:prSet presAssocID="{1252A1F9-3713-48FE-A743-6264CB6B7D08}" presName="spacer" presStyleCnt="0"/>
      <dgm:spPr/>
    </dgm:pt>
    <dgm:pt modelId="{4B499F9F-E4B8-4460-BCF2-B2E2AFED5A96}" type="pres">
      <dgm:prSet presAssocID="{034E5CF7-E635-48B1-B58F-BDB9DD977D4A}" presName="parentText" presStyleLbl="node1" presStyleIdx="3" presStyleCnt="5">
        <dgm:presLayoutVars>
          <dgm:chMax val="0"/>
          <dgm:bulletEnabled val="1"/>
        </dgm:presLayoutVars>
      </dgm:prSet>
      <dgm:spPr/>
    </dgm:pt>
    <dgm:pt modelId="{99762D92-DB40-4950-9D56-46298094E441}" type="pres">
      <dgm:prSet presAssocID="{7A9147C7-465A-4F25-AD9C-241174824692}" presName="spacer" presStyleCnt="0"/>
      <dgm:spPr/>
    </dgm:pt>
    <dgm:pt modelId="{6C08E386-819F-4678-88DF-0723D73750A6}" type="pres">
      <dgm:prSet presAssocID="{7DCC4603-D803-4636-9F84-4D54F066AE3B}" presName="parentText" presStyleLbl="node1" presStyleIdx="4" presStyleCnt="5" custLinFactY="14316" custLinFactNeighborX="5260" custLinFactNeighborY="100000">
        <dgm:presLayoutVars>
          <dgm:chMax val="0"/>
          <dgm:bulletEnabled val="1"/>
        </dgm:presLayoutVars>
      </dgm:prSet>
      <dgm:spPr/>
    </dgm:pt>
  </dgm:ptLst>
  <dgm:cxnLst>
    <dgm:cxn modelId="{8023EE10-0B9A-4325-95D2-7F84779B1A6A}" srcId="{CDBBEE22-4DD0-4E6B-ABC0-5EF6E0A46B33}" destId="{034E5CF7-E635-48B1-B58F-BDB9DD977D4A}" srcOrd="3" destOrd="0" parTransId="{AA8F5E2C-C9E5-4100-A90B-7DD82449C97C}" sibTransId="{7A9147C7-465A-4F25-AD9C-241174824692}"/>
    <dgm:cxn modelId="{F6F96D14-6844-4460-B524-F303BDB93E1A}" type="presOf" srcId="{034E5CF7-E635-48B1-B58F-BDB9DD977D4A}" destId="{4B499F9F-E4B8-4460-BCF2-B2E2AFED5A96}" srcOrd="0" destOrd="0" presId="urn:microsoft.com/office/officeart/2005/8/layout/vList2"/>
    <dgm:cxn modelId="{DDB15A30-4FFB-48F8-A1C6-52BA768CDDF3}" type="presOf" srcId="{25A3A08E-D0FC-473D-95B7-BC37A2FAC00F}" destId="{F72FDA14-D528-403F-8C1C-E9501778C13C}" srcOrd="0" destOrd="0" presId="urn:microsoft.com/office/officeart/2005/8/layout/vList2"/>
    <dgm:cxn modelId="{593C543E-4A58-482D-A00B-5C36AEEBC19E}" srcId="{CDBBEE22-4DD0-4E6B-ABC0-5EF6E0A46B33}" destId="{6FF00E81-A7E8-4A08-8F25-B3F8B515D2DD}" srcOrd="0" destOrd="0" parTransId="{9C5784B7-2C9F-4894-AAC8-29397B0ED368}" sibTransId="{1D6770C0-7E61-4024-A494-28F8E9A53059}"/>
    <dgm:cxn modelId="{8C8A5F83-588B-408C-AE91-DD3E228591F0}" srcId="{CDBBEE22-4DD0-4E6B-ABC0-5EF6E0A46B33}" destId="{7DCC4603-D803-4636-9F84-4D54F066AE3B}" srcOrd="4" destOrd="0" parTransId="{2A35B258-5C1B-4727-95F8-BE59C059E2D4}" sibTransId="{628DBA16-4395-4568-B905-D4C1AFCB05A6}"/>
    <dgm:cxn modelId="{CA208191-BFBB-42D7-8268-9D78BD60A11C}" type="presOf" srcId="{7DCC4603-D803-4636-9F84-4D54F066AE3B}" destId="{6C08E386-819F-4678-88DF-0723D73750A6}" srcOrd="0" destOrd="0" presId="urn:microsoft.com/office/officeart/2005/8/layout/vList2"/>
    <dgm:cxn modelId="{340B54AC-93B2-4BFC-96C3-F319C76BB5DA}" type="presOf" srcId="{6FF00E81-A7E8-4A08-8F25-B3F8B515D2DD}" destId="{83917E3E-B140-4F12-B3D2-567A4FF61034}" srcOrd="0" destOrd="0" presId="urn:microsoft.com/office/officeart/2005/8/layout/vList2"/>
    <dgm:cxn modelId="{BC1BD6B3-8DD2-41E1-B2B7-0DDF52502AF4}" srcId="{CDBBEE22-4DD0-4E6B-ABC0-5EF6E0A46B33}" destId="{C2E52F3D-0C59-465B-9EE5-7574D40DE750}" srcOrd="1" destOrd="0" parTransId="{D6B4C1DD-128E-4EB9-AA52-CA82FA94233E}" sibTransId="{E95C94E2-68AF-4150-976C-BB7452EC5FD4}"/>
    <dgm:cxn modelId="{2174C9C7-EF92-4F31-A190-96AFAA24B586}" type="presOf" srcId="{C2E52F3D-0C59-465B-9EE5-7574D40DE750}" destId="{EF5A8AF4-493A-42D2-A1F0-7C21AC57DF7C}" srcOrd="0" destOrd="0" presId="urn:microsoft.com/office/officeart/2005/8/layout/vList2"/>
    <dgm:cxn modelId="{3FD174CC-D242-467F-9122-83DD3D8DDEFB}" type="presOf" srcId="{CDBBEE22-4DD0-4E6B-ABC0-5EF6E0A46B33}" destId="{4EF20D42-279D-4C44-922B-2CA1456033E0}" srcOrd="0" destOrd="0" presId="urn:microsoft.com/office/officeart/2005/8/layout/vList2"/>
    <dgm:cxn modelId="{FDBAD0E9-37FF-4BF5-AC2E-E99B9B2069EE}" srcId="{CDBBEE22-4DD0-4E6B-ABC0-5EF6E0A46B33}" destId="{25A3A08E-D0FC-473D-95B7-BC37A2FAC00F}" srcOrd="2" destOrd="0" parTransId="{BA9DE2E2-C37C-46CD-BE83-11093B1177C6}" sibTransId="{1252A1F9-3713-48FE-A743-6264CB6B7D08}"/>
    <dgm:cxn modelId="{FD381347-B776-40A0-88FA-665EC801B445}" type="presParOf" srcId="{4EF20D42-279D-4C44-922B-2CA1456033E0}" destId="{83917E3E-B140-4F12-B3D2-567A4FF61034}" srcOrd="0" destOrd="0" presId="urn:microsoft.com/office/officeart/2005/8/layout/vList2"/>
    <dgm:cxn modelId="{7C7F7060-8274-4EBA-AE29-4D47F70F9081}" type="presParOf" srcId="{4EF20D42-279D-4C44-922B-2CA1456033E0}" destId="{F8BCB709-C755-45CF-A898-923E7C80E3A5}" srcOrd="1" destOrd="0" presId="urn:microsoft.com/office/officeart/2005/8/layout/vList2"/>
    <dgm:cxn modelId="{AFF63E9E-3A20-43CE-BB48-C14D2565C140}" type="presParOf" srcId="{4EF20D42-279D-4C44-922B-2CA1456033E0}" destId="{EF5A8AF4-493A-42D2-A1F0-7C21AC57DF7C}" srcOrd="2" destOrd="0" presId="urn:microsoft.com/office/officeart/2005/8/layout/vList2"/>
    <dgm:cxn modelId="{A193ED09-4F5B-4E94-ABE6-A9DC55FDD65D}" type="presParOf" srcId="{4EF20D42-279D-4C44-922B-2CA1456033E0}" destId="{2305986F-7C67-4A67-9252-3776ED2C6BA9}" srcOrd="3" destOrd="0" presId="urn:microsoft.com/office/officeart/2005/8/layout/vList2"/>
    <dgm:cxn modelId="{4FC2885E-8E95-4FF2-9AB8-BC557A943D83}" type="presParOf" srcId="{4EF20D42-279D-4C44-922B-2CA1456033E0}" destId="{F72FDA14-D528-403F-8C1C-E9501778C13C}" srcOrd="4" destOrd="0" presId="urn:microsoft.com/office/officeart/2005/8/layout/vList2"/>
    <dgm:cxn modelId="{7339F158-0169-404E-BFCD-F23354613491}" type="presParOf" srcId="{4EF20D42-279D-4C44-922B-2CA1456033E0}" destId="{10D33071-E656-4AFF-A9C9-436B9D93970A}" srcOrd="5" destOrd="0" presId="urn:microsoft.com/office/officeart/2005/8/layout/vList2"/>
    <dgm:cxn modelId="{37907A1D-CC5F-41FE-B5FF-8178EFFC3E7E}" type="presParOf" srcId="{4EF20D42-279D-4C44-922B-2CA1456033E0}" destId="{4B499F9F-E4B8-4460-BCF2-B2E2AFED5A96}" srcOrd="6" destOrd="0" presId="urn:microsoft.com/office/officeart/2005/8/layout/vList2"/>
    <dgm:cxn modelId="{72EAC9D8-114E-4B5A-AA77-6C0850EF803D}" type="presParOf" srcId="{4EF20D42-279D-4C44-922B-2CA1456033E0}" destId="{99762D92-DB40-4950-9D56-46298094E441}" srcOrd="7" destOrd="0" presId="urn:microsoft.com/office/officeart/2005/8/layout/vList2"/>
    <dgm:cxn modelId="{CDA52E0C-5FC4-4B80-A815-085EFE51B319}" type="presParOf" srcId="{4EF20D42-279D-4C44-922B-2CA1456033E0}" destId="{6C08E386-819F-4678-88DF-0723D73750A6}"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81AC0-A27E-4D95-ABD1-BAA187F460D9}">
      <dsp:nvSpPr>
        <dsp:cNvPr id="0" name=""/>
        <dsp:cNvSpPr/>
      </dsp:nvSpPr>
      <dsp:spPr>
        <a:xfrm>
          <a:off x="258666" y="2977"/>
          <a:ext cx="2561136" cy="153668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panose="020F0502020204030204" pitchFamily="34" charset="0"/>
            </a:rPr>
            <a:t>Active TB</a:t>
          </a:r>
        </a:p>
      </dsp:txBody>
      <dsp:txXfrm>
        <a:off x="258666" y="2977"/>
        <a:ext cx="2561136" cy="1536681"/>
      </dsp:txXfrm>
    </dsp:sp>
    <dsp:sp modelId="{761203B1-B0FF-4F2C-A99F-A258C786FA5A}">
      <dsp:nvSpPr>
        <dsp:cNvPr id="0" name=""/>
        <dsp:cNvSpPr/>
      </dsp:nvSpPr>
      <dsp:spPr>
        <a:xfrm>
          <a:off x="3075915" y="2977"/>
          <a:ext cx="2561136" cy="1536681"/>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panose="020F0502020204030204" pitchFamily="34" charset="0"/>
            </a:rPr>
            <a:t>Latent TB</a:t>
          </a:r>
        </a:p>
      </dsp:txBody>
      <dsp:txXfrm>
        <a:off x="3075915" y="2977"/>
        <a:ext cx="2561136" cy="1536681"/>
      </dsp:txXfrm>
    </dsp:sp>
    <dsp:sp modelId="{B9CD902A-D6E2-4369-B22A-B67759710357}">
      <dsp:nvSpPr>
        <dsp:cNvPr id="0" name=""/>
        <dsp:cNvSpPr/>
      </dsp:nvSpPr>
      <dsp:spPr>
        <a:xfrm>
          <a:off x="5893165" y="2977"/>
          <a:ext cx="2561136" cy="1536681"/>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panose="020F0502020204030204" pitchFamily="34" charset="0"/>
            </a:rPr>
            <a:t>HIV</a:t>
          </a:r>
        </a:p>
      </dsp:txBody>
      <dsp:txXfrm>
        <a:off x="5893165" y="2977"/>
        <a:ext cx="2561136" cy="1536681"/>
      </dsp:txXfrm>
    </dsp:sp>
    <dsp:sp modelId="{9BF0B0A2-4D9D-40E4-B505-56CDE1D1810B}">
      <dsp:nvSpPr>
        <dsp:cNvPr id="0" name=""/>
        <dsp:cNvSpPr/>
      </dsp:nvSpPr>
      <dsp:spPr>
        <a:xfrm>
          <a:off x="91603" y="1795772"/>
          <a:ext cx="2561136" cy="153668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panose="020F0502020204030204" pitchFamily="34" charset="0"/>
            </a:rPr>
            <a:t>Hepatitis B</a:t>
          </a:r>
        </a:p>
      </dsp:txBody>
      <dsp:txXfrm>
        <a:off x="91603" y="1795772"/>
        <a:ext cx="2561136" cy="1536681"/>
      </dsp:txXfrm>
    </dsp:sp>
    <dsp:sp modelId="{96BEC3EF-13FE-40B5-AFC8-107B22B016A7}">
      <dsp:nvSpPr>
        <dsp:cNvPr id="0" name=""/>
        <dsp:cNvSpPr/>
      </dsp:nvSpPr>
      <dsp:spPr>
        <a:xfrm>
          <a:off x="2908853" y="1795772"/>
          <a:ext cx="2561136" cy="1536681"/>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latin typeface="Calibri" panose="020F0502020204030204" pitchFamily="34" charset="0"/>
            </a:rPr>
            <a:t>Hepatitis C</a:t>
          </a:r>
        </a:p>
      </dsp:txBody>
      <dsp:txXfrm>
        <a:off x="2908853" y="1795772"/>
        <a:ext cx="2561136" cy="1536681"/>
      </dsp:txXfrm>
    </dsp:sp>
    <dsp:sp modelId="{D1CF554D-A069-4BB5-8275-080DCE61BAAE}">
      <dsp:nvSpPr>
        <dsp:cNvPr id="0" name=""/>
        <dsp:cNvSpPr/>
      </dsp:nvSpPr>
      <dsp:spPr>
        <a:xfrm>
          <a:off x="5726102" y="1795772"/>
          <a:ext cx="2895261" cy="1536681"/>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endParaRPr lang="en-GB" altLang="en-US" sz="1400" kern="1200" dirty="0">
            <a:latin typeface="Calibri" panose="020F0502020204030204" pitchFamily="34" charset="0"/>
          </a:endParaRPr>
        </a:p>
        <a:p>
          <a:pPr marL="0" lvl="0" indent="0" algn="ctr" defTabSz="622300" rtl="0">
            <a:lnSpc>
              <a:spcPct val="90000"/>
            </a:lnSpc>
            <a:spcBef>
              <a:spcPct val="0"/>
            </a:spcBef>
            <a:spcAft>
              <a:spcPct val="35000"/>
            </a:spcAft>
            <a:buNone/>
          </a:pPr>
          <a:r>
            <a:rPr lang="en-GB" altLang="en-US" sz="2600" kern="1200" dirty="0">
              <a:latin typeface="Calibri" panose="020F0502020204030204" pitchFamily="34" charset="0"/>
            </a:rPr>
            <a:t>Intestinal parasites </a:t>
          </a:r>
        </a:p>
        <a:p>
          <a:pPr marL="171450" lvl="1" indent="-171450" algn="ctr" defTabSz="711200" rtl="0">
            <a:lnSpc>
              <a:spcPct val="90000"/>
            </a:lnSpc>
            <a:spcBef>
              <a:spcPct val="0"/>
            </a:spcBef>
            <a:spcAft>
              <a:spcPct val="15000"/>
            </a:spcAft>
            <a:buChar char="•"/>
          </a:pPr>
          <a:r>
            <a:rPr lang="en-GB" altLang="en-US" sz="1600" kern="1200" dirty="0">
              <a:latin typeface="Calibri" panose="020F0502020204030204" pitchFamily="34" charset="0"/>
            </a:rPr>
            <a:t>Schistosomiasis</a:t>
          </a:r>
        </a:p>
        <a:p>
          <a:pPr marL="171450" lvl="1" indent="-171450" algn="ctr" defTabSz="711200" rtl="0">
            <a:lnSpc>
              <a:spcPct val="90000"/>
            </a:lnSpc>
            <a:spcBef>
              <a:spcPct val="0"/>
            </a:spcBef>
            <a:spcAft>
              <a:spcPct val="15000"/>
            </a:spcAft>
            <a:buChar char="•"/>
          </a:pPr>
          <a:r>
            <a:rPr lang="en-GB" altLang="en-US" sz="1600" kern="1200" dirty="0">
              <a:latin typeface="Calibri" panose="020F0502020204030204" pitchFamily="34" charset="0"/>
            </a:rPr>
            <a:t>Strongyloidiasis </a:t>
          </a:r>
        </a:p>
      </dsp:txBody>
      <dsp:txXfrm>
        <a:off x="5726102" y="1795772"/>
        <a:ext cx="2895261" cy="1536681"/>
      </dsp:txXfrm>
    </dsp:sp>
    <dsp:sp modelId="{8178088B-2026-4D33-AEDE-12A4D17708AD}">
      <dsp:nvSpPr>
        <dsp:cNvPr id="0" name=""/>
        <dsp:cNvSpPr/>
      </dsp:nvSpPr>
      <dsp:spPr>
        <a:xfrm>
          <a:off x="2738985" y="3588567"/>
          <a:ext cx="3234996" cy="1521022"/>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216000" numCol="1" spcCol="1270" anchor="t" anchorCtr="0">
          <a:noAutofit/>
        </a:bodyPr>
        <a:lstStyle/>
        <a:p>
          <a:pPr marL="0" lvl="0" indent="0" algn="ctr" defTabSz="1066800" rtl="0">
            <a:lnSpc>
              <a:spcPct val="90000"/>
            </a:lnSpc>
            <a:spcBef>
              <a:spcPct val="0"/>
            </a:spcBef>
            <a:spcAft>
              <a:spcPts val="70"/>
            </a:spcAft>
            <a:buNone/>
          </a:pPr>
          <a:r>
            <a:rPr lang="en-GB" altLang="en-US" sz="2400" kern="1200" dirty="0">
              <a:latin typeface="Calibri" panose="020F0502020204030204" pitchFamily="34" charset="0"/>
            </a:rPr>
            <a:t>Routine vaccinations</a:t>
          </a:r>
        </a:p>
        <a:p>
          <a:pPr marL="114300" lvl="1" indent="-114300" algn="l" defTabSz="622300" rtl="0">
            <a:lnSpc>
              <a:spcPct val="90000"/>
            </a:lnSpc>
            <a:spcBef>
              <a:spcPct val="0"/>
            </a:spcBef>
            <a:spcAft>
              <a:spcPct val="15000"/>
            </a:spcAft>
            <a:buChar char="•"/>
          </a:pPr>
          <a:r>
            <a:rPr lang="en-GB" altLang="en-US" sz="1400" kern="1200" dirty="0">
              <a:latin typeface="Calibri" panose="020F0502020204030204" pitchFamily="34" charset="0"/>
            </a:rPr>
            <a:t>Measles	•  Diphtheria</a:t>
          </a:r>
        </a:p>
        <a:p>
          <a:pPr marL="114300" lvl="1" indent="-114300" algn="l" defTabSz="622300" rtl="0">
            <a:lnSpc>
              <a:spcPct val="90000"/>
            </a:lnSpc>
            <a:spcBef>
              <a:spcPct val="0"/>
            </a:spcBef>
            <a:spcAft>
              <a:spcPct val="15000"/>
            </a:spcAft>
            <a:buChar char="•"/>
          </a:pPr>
          <a:r>
            <a:rPr lang="en-GB" altLang="en-US" sz="1400" kern="1200" dirty="0">
              <a:latin typeface="Calibri" panose="020F0502020204030204" pitchFamily="34" charset="0"/>
            </a:rPr>
            <a:t>Mumps	•  Tetanus</a:t>
          </a:r>
        </a:p>
        <a:p>
          <a:pPr marL="114300" lvl="1" indent="-114300" algn="l" defTabSz="622300" rtl="0">
            <a:lnSpc>
              <a:spcPct val="90000"/>
            </a:lnSpc>
            <a:spcBef>
              <a:spcPct val="0"/>
            </a:spcBef>
            <a:spcAft>
              <a:spcPct val="15000"/>
            </a:spcAft>
            <a:buChar char="•"/>
          </a:pPr>
          <a:r>
            <a:rPr lang="en-GB" altLang="en-US" sz="1400" kern="1200" dirty="0">
              <a:latin typeface="Calibri" panose="020F0502020204030204" pitchFamily="34" charset="0"/>
            </a:rPr>
            <a:t>Rubella	•  Pertussis</a:t>
          </a:r>
        </a:p>
        <a:p>
          <a:pPr marL="114300" lvl="1" indent="-114300" algn="l" defTabSz="622300" rtl="0">
            <a:lnSpc>
              <a:spcPct val="90000"/>
            </a:lnSpc>
            <a:spcBef>
              <a:spcPct val="0"/>
            </a:spcBef>
            <a:spcAft>
              <a:spcPct val="15000"/>
            </a:spcAft>
            <a:buChar char="•"/>
          </a:pPr>
          <a:r>
            <a:rPr lang="en-GB" altLang="en-US" sz="1400" kern="1200" dirty="0">
              <a:latin typeface="Calibri" panose="020F0502020204030204" pitchFamily="34" charset="0"/>
            </a:rPr>
            <a:t>Hib		•  Polio</a:t>
          </a:r>
        </a:p>
        <a:p>
          <a:pPr marL="114300" lvl="1" indent="-114300" algn="l" defTabSz="622300" rtl="0">
            <a:lnSpc>
              <a:spcPct val="90000"/>
            </a:lnSpc>
            <a:spcBef>
              <a:spcPct val="0"/>
            </a:spcBef>
            <a:spcAft>
              <a:spcPct val="15000"/>
            </a:spcAft>
            <a:buChar char="•"/>
          </a:pPr>
          <a:endParaRPr lang="en-GB" altLang="en-US" sz="1400" kern="1200" dirty="0">
            <a:latin typeface="Calibri" panose="020F0502020204030204" pitchFamily="34" charset="0"/>
          </a:endParaRPr>
        </a:p>
      </dsp:txBody>
      <dsp:txXfrm>
        <a:off x="2738985" y="3588567"/>
        <a:ext cx="3234996" cy="1521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17E3E-B140-4F12-B3D2-567A4FF61034}">
      <dsp:nvSpPr>
        <dsp:cNvPr id="0" name=""/>
        <dsp:cNvSpPr/>
      </dsp:nvSpPr>
      <dsp:spPr>
        <a:xfrm>
          <a:off x="0" y="8286"/>
          <a:ext cx="5599191" cy="81549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Patriarchal societies</a:t>
          </a:r>
        </a:p>
      </dsp:txBody>
      <dsp:txXfrm>
        <a:off x="39809" y="48095"/>
        <a:ext cx="5519573" cy="735872"/>
      </dsp:txXfrm>
    </dsp:sp>
    <dsp:sp modelId="{EF5A8AF4-493A-42D2-A1F0-7C21AC57DF7C}">
      <dsp:nvSpPr>
        <dsp:cNvPr id="0" name=""/>
        <dsp:cNvSpPr/>
      </dsp:nvSpPr>
      <dsp:spPr>
        <a:xfrm>
          <a:off x="0" y="921696"/>
          <a:ext cx="5599191" cy="81549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a:t>Capitalism, neoliberalism</a:t>
          </a:r>
          <a:endParaRPr lang="en-US" sz="3400" kern="1200"/>
        </a:p>
      </dsp:txBody>
      <dsp:txXfrm>
        <a:off x="39809" y="961505"/>
        <a:ext cx="5519573" cy="735872"/>
      </dsp:txXfrm>
    </dsp:sp>
    <dsp:sp modelId="{F72FDA14-D528-403F-8C1C-E9501778C13C}">
      <dsp:nvSpPr>
        <dsp:cNvPr id="0" name=""/>
        <dsp:cNvSpPr/>
      </dsp:nvSpPr>
      <dsp:spPr>
        <a:xfrm>
          <a:off x="0" y="1835107"/>
          <a:ext cx="5599191" cy="81549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Structural racism</a:t>
          </a:r>
          <a:endParaRPr lang="en-US" sz="3400" kern="1200" dirty="0"/>
        </a:p>
      </dsp:txBody>
      <dsp:txXfrm>
        <a:off x="39809" y="1874916"/>
        <a:ext cx="5519573" cy="735872"/>
      </dsp:txXfrm>
    </dsp:sp>
    <dsp:sp modelId="{4B499F9F-E4B8-4460-BCF2-B2E2AFED5A96}">
      <dsp:nvSpPr>
        <dsp:cNvPr id="0" name=""/>
        <dsp:cNvSpPr/>
      </dsp:nvSpPr>
      <dsp:spPr>
        <a:xfrm>
          <a:off x="0" y="2748517"/>
          <a:ext cx="5599191" cy="81549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Biomedicine</a:t>
          </a:r>
        </a:p>
      </dsp:txBody>
      <dsp:txXfrm>
        <a:off x="39809" y="2788326"/>
        <a:ext cx="5519573" cy="735872"/>
      </dsp:txXfrm>
    </dsp:sp>
    <dsp:sp modelId="{6C08E386-819F-4678-88DF-0723D73750A6}">
      <dsp:nvSpPr>
        <dsp:cNvPr id="0" name=""/>
        <dsp:cNvSpPr/>
      </dsp:nvSpPr>
      <dsp:spPr>
        <a:xfrm>
          <a:off x="0" y="3670214"/>
          <a:ext cx="5599191" cy="81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GB" sz="3400" kern="1200" dirty="0"/>
            <a:t>Xenophobia</a:t>
          </a:r>
          <a:endParaRPr lang="en-US" sz="3400" kern="1200" dirty="0"/>
        </a:p>
      </dsp:txBody>
      <dsp:txXfrm>
        <a:off x="39809" y="3710023"/>
        <a:ext cx="5519573"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5226A-6F53-4838-8383-83326C41276C}" type="datetimeFigureOut">
              <a:rPr lang="en-GB" smtClean="0"/>
              <a:t>20/04/2021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55272-C675-4417-8441-2E1251649472}" type="slidenum">
              <a:rPr lang="en-GB" smtClean="0"/>
              <a:t>‹#›</a:t>
            </a:fld>
            <a:endParaRPr lang="en-GB"/>
          </a:p>
        </p:txBody>
      </p:sp>
    </p:spTree>
    <p:extLst>
      <p:ext uri="{BB962C8B-B14F-4D97-AF65-F5344CB8AC3E}">
        <p14:creationId xmlns:p14="http://schemas.microsoft.com/office/powerpoint/2010/main" val="1103879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5538" cy="34909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18F6B-CCB5-495D-9C48-FDE92507BC9F}"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59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Within the EU, richer countries have a larger proportion of their TB cases occurring among people who were originally born abroad.</a:t>
            </a:r>
          </a:p>
        </p:txBody>
      </p:sp>
      <p:sp>
        <p:nvSpPr>
          <p:cNvPr id="4" name="Slide Number Placeholder 3"/>
          <p:cNvSpPr>
            <a:spLocks noGrp="1"/>
          </p:cNvSpPr>
          <p:nvPr>
            <p:ph type="sldNum" sz="quarter" idx="5"/>
          </p:nvPr>
        </p:nvSpPr>
        <p:spPr/>
        <p:txBody>
          <a:bodyPr/>
          <a:lstStyle/>
          <a:p>
            <a:fld id="{C5782916-4C52-49FF-B6C2-F21C28D3A53A}" type="slidenum">
              <a:rPr lang="en-GB" smtClean="0"/>
              <a:t>43</a:t>
            </a:fld>
            <a:endParaRPr lang="en-GB"/>
          </a:p>
        </p:txBody>
      </p:sp>
    </p:spTree>
    <p:extLst>
      <p:ext uri="{BB962C8B-B14F-4D97-AF65-F5344CB8AC3E}">
        <p14:creationId xmlns:p14="http://schemas.microsoft.com/office/powerpoint/2010/main" val="234132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the numbers of people migrating each year has been climbing steadily for many years. We migrate for a multitude of reasons driven by a desire to thrive or simply, to survive. While migrating to find work may be required for survival, so-called ‘economic’ migrants are frequently pitched as less deserving than people fleeing war or political persecution. In reality, such dichotomies are rarely clear cut and frequently result in harm, for example, through exclusion from health systems.</a:t>
            </a:r>
          </a:p>
        </p:txBody>
      </p:sp>
      <p:sp>
        <p:nvSpPr>
          <p:cNvPr id="4" name="Slide Number Placeholder 3"/>
          <p:cNvSpPr>
            <a:spLocks noGrp="1"/>
          </p:cNvSpPr>
          <p:nvPr>
            <p:ph type="sldNum" sz="quarter" idx="5"/>
          </p:nvPr>
        </p:nvSpPr>
        <p:spPr/>
        <p:txBody>
          <a:bodyPr/>
          <a:lstStyle/>
          <a:p>
            <a:fld id="{C5782916-4C52-49FF-B6C2-F21C28D3A53A}" type="slidenum">
              <a:rPr lang="en-GB" smtClean="0"/>
              <a:t>44</a:t>
            </a:fld>
            <a:endParaRPr lang="en-GB"/>
          </a:p>
        </p:txBody>
      </p:sp>
    </p:spTree>
    <p:extLst>
      <p:ext uri="{BB962C8B-B14F-4D97-AF65-F5344CB8AC3E}">
        <p14:creationId xmlns:p14="http://schemas.microsoft.com/office/powerpoint/2010/main" val="3954575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Migration cuts across all of the social determinants of health. Experiences before, during and after migration contribute to a person’s risk of developing TB and their experience of having their health care needs fulfilled if they get it.</a:t>
            </a:r>
          </a:p>
          <a:p>
            <a:r>
              <a:rPr lang="en-GB" dirty="0"/>
              <a:t>Within high income, low TB burden countries TB is often positioned as being carried by ‘immigrant bodies’ against which the host population must be protected. </a:t>
            </a:r>
          </a:p>
          <a:p>
            <a:r>
              <a:rPr lang="en-GB" dirty="0"/>
              <a:t>This is clearly highly relevant to current discourse about COVID-19 with discussions of closing borders, vaccine passports and hotel quarantines. In the next section I will reveal how some of these restrictive border policies cause harm – harms which impact both individual health but also international attempts to eliminate TB.</a:t>
            </a:r>
          </a:p>
          <a:p>
            <a:endParaRPr lang="en-GB" dirty="0"/>
          </a:p>
        </p:txBody>
      </p:sp>
      <p:sp>
        <p:nvSpPr>
          <p:cNvPr id="4" name="Slide Number Placeholder 3"/>
          <p:cNvSpPr>
            <a:spLocks noGrp="1"/>
          </p:cNvSpPr>
          <p:nvPr>
            <p:ph type="sldNum" sz="quarter" idx="5"/>
          </p:nvPr>
        </p:nvSpPr>
        <p:spPr/>
        <p:txBody>
          <a:bodyPr/>
          <a:lstStyle/>
          <a:p>
            <a:fld id="{C5782916-4C52-49FF-B6C2-F21C28D3A53A}" type="slidenum">
              <a:rPr lang="en-GB" smtClean="0"/>
              <a:t>45</a:t>
            </a:fld>
            <a:endParaRPr lang="en-GB"/>
          </a:p>
        </p:txBody>
      </p:sp>
    </p:spTree>
    <p:extLst>
      <p:ext uri="{BB962C8B-B14F-4D97-AF65-F5344CB8AC3E}">
        <p14:creationId xmlns:p14="http://schemas.microsoft.com/office/powerpoint/2010/main" val="339737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Footer Placeholder 4">
            <a:extLst>
              <a:ext uri="{FF2B5EF4-FFF2-40B4-BE49-F238E27FC236}">
                <a16:creationId xmlns:a16="http://schemas.microsoft.com/office/drawing/2014/main" id="{18F9EEE8-4D4D-49FE-9BB1-36ADB96F97B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Screening for infection in general and TB in particular among immigrants is not a new phenomenon.</a:t>
            </a:r>
          </a:p>
          <a:p>
            <a:r>
              <a:rPr lang="en-GB" dirty="0"/>
              <a:t>Even at the turn of the 20</a:t>
            </a:r>
            <a:r>
              <a:rPr lang="en-GB" baseline="30000" dirty="0"/>
              <a:t>th</a:t>
            </a:r>
            <a:r>
              <a:rPr lang="en-GB" dirty="0"/>
              <a:t> century, concerns around immigration were used to institute the Aliens Act 1905 which sought to control the passage of infected bodies into England. </a:t>
            </a:r>
          </a:p>
          <a:p>
            <a:endParaRPr lang="en-GB" dirty="0"/>
          </a:p>
        </p:txBody>
      </p:sp>
      <p:sp>
        <p:nvSpPr>
          <p:cNvPr id="5" name="Footer Placeholder 4">
            <a:extLst>
              <a:ext uri="{FF2B5EF4-FFF2-40B4-BE49-F238E27FC236}">
                <a16:creationId xmlns:a16="http://schemas.microsoft.com/office/drawing/2014/main" id="{03E80471-9093-44BC-B83F-8809A09213C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79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Screening exists for latent TB infection and active TB disease – particularly infectious pulmonary disease. This can occur at a number of different points along a person’s migratory journey including before migration.</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My research sought to understand how people subject to pre-entry screening experienced it from their own perspective. I therefore conducted a focused ethnography of a pre-entry screening TB centre in India. </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Public Health England employee told me that pre-entry screening for TB  was a quote ‘normal policy’ used quote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not for exclusion but rather to ensure that people are treated properly”</a:t>
            </a:r>
            <a:r>
              <a:rPr lang="en-GB" sz="1800" dirty="0">
                <a:effectLst/>
                <a:latin typeface="Calibri" panose="020F0502020204030204" pitchFamily="34" charset="0"/>
                <a:ea typeface="Calibri" panose="020F0502020204030204" pitchFamily="34" charset="0"/>
                <a:cs typeface="Times New Roman" panose="02020603050405020304" pitchFamily="18" charset="0"/>
              </a:rPr>
              <a:t>  End quote</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Such framing of policy concerns - using the language of healing - directs inquiry towards questions of how policies might govern better or heal more rather than asking why govern, who is governed and what is the impact of such government. </a:t>
            </a:r>
          </a:p>
          <a:p>
            <a:endParaRPr lang="en-GB" dirty="0"/>
          </a:p>
        </p:txBody>
      </p:sp>
      <p:sp>
        <p:nvSpPr>
          <p:cNvPr id="5" name="Footer Placeholder 4">
            <a:extLst>
              <a:ext uri="{FF2B5EF4-FFF2-40B4-BE49-F238E27FC236}">
                <a16:creationId xmlns:a16="http://schemas.microsoft.com/office/drawing/2014/main" id="{FFE54B78-2D04-4371-8419-1849C8F2FAC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91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What does this process look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Dr Latif calls the client’s name who comes in and sits down silently. There is no smiling, no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introductions. The client is a young girl of about 19 – a student perhaps.  Dr Latif asks the girl if she has had any contact with TB, any past history of TB or any other lung disease?  No she replies.  Sit up on there, he says pointing up on the couch.  He ticks some boxes and signs the form. He quickly listens to her front, back and axillae. He looks at her x-ray report and slides her form towards her. ‘Sign here,’ he says, tapping the form. He looks back at the computer. ‘Is that it?’ she asks.  He replies, ‘Just fill in these details, take it to the front desk where you got the form and they will stamp it.’ She gets up and walks out.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Posters warn people not to ‘hide anything’ and highlight the fact this is not a substitute for seeing your usual doctor.</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fact this is not care delivery is underscored further by the head of the clinic on the first day who says to me – quote - ‘Patients, sorry - clients - we must not call them patients’. </a:t>
            </a:r>
          </a:p>
          <a:p>
            <a:pPr marL="342900" lvl="0" indent="-342900">
              <a:lnSpc>
                <a:spcPct val="115000"/>
              </a:lnSpc>
              <a:spcAft>
                <a:spcPts val="1000"/>
              </a:spcAft>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‘clients’ are then examined by doctors whose duty of care is confused – are they serving their profit-demanding employers, the British government or their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CA114D8A-7DAC-4348-9194-6F47550BEE8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27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people I interviewed revealed their sense of harm and injustice </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Jason described feeling ‘marked’ as ‘other’ by the pre-entry screening process.</a:t>
            </a:r>
          </a:p>
          <a:p>
            <a:pPr marL="342900" lvl="0" indent="-342900">
              <a:lnSpc>
                <a:spcPct val="115000"/>
              </a:lnSpc>
              <a:buFont typeface="Calibri" panose="020F050202020403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Faisal pointed out who isn’t screened:</a:t>
            </a:r>
          </a:p>
          <a:p>
            <a:pPr marL="457200">
              <a:lnSpc>
                <a:spcPct val="115000"/>
              </a:lnSpc>
              <a:spcAft>
                <a:spcPts val="10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Quote ‘But sorry, just I want to mention one thing – if you’re visiting the UK, for example if you’re on a tourist visa or you’re just visiting family for short stay then you don’t have to undergo that TB test.’ End quote.  </a:t>
            </a:r>
            <a:r>
              <a:rPr lang="en-GB" sz="1800" dirty="0">
                <a:effectLst/>
                <a:latin typeface="Calibri" panose="020F0502020204030204" pitchFamily="34" charset="0"/>
                <a:ea typeface="Calibri" panose="020F0502020204030204" pitchFamily="34" charset="0"/>
                <a:cs typeface="Times New Roman" panose="02020603050405020304" pitchFamily="18" charset="0"/>
              </a:rPr>
              <a:t>This amounts to 500,000 people per year. In addition, if you migrate from a country with lots of TB inside the EEA, like Romania, currently you are not screened.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D7855F97-291A-4BAF-B910-67DD04D7A7A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2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15000"/>
              </a:lnSpc>
              <a:spcBef>
                <a:spcPts val="0"/>
              </a:spcBef>
              <a:spcAft>
                <a:spcPts val="0"/>
              </a:spcAft>
              <a:buClrTx/>
              <a:buSzTx/>
              <a:buFontTx/>
              <a:buNone/>
              <a:tabLst/>
              <a:defRPr/>
            </a:pPr>
            <a:r>
              <a:rPr lang="en-GB" sz="1800" kern="1200" dirty="0">
                <a:solidFill>
                  <a:schemeClr val="tx1"/>
                </a:solidFill>
                <a:effectLst/>
                <a:latin typeface="+mn-lt"/>
                <a:ea typeface="+mn-ea"/>
                <a:cs typeface="+mn-cs"/>
              </a:rPr>
              <a:t>You may have heard recently of the phrase ‘enlightened self-interest’ – used by Jeremy Farrar – head of the Wellcome Trust talking about the UK’s responsibility to ensure vaccines are available globally and not just the wealthy countries.</a:t>
            </a:r>
          </a:p>
          <a:p>
            <a:pPr marL="457200">
              <a:lnSpc>
                <a:spcPct val="115000"/>
              </a:lnSpc>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Similarly in TB, policy-makers &amp; other commentators argue that pre-entry screening not only benefits the recipient country bringing, for example, valuable infrastructure such as laboratory testing. From my perspective the corporate glamour of the clinic stood in stark contrast to the road outside and the city’s public hospital. UK-bound clients wore the latest fashions, carried mobile phones and laptops while many of the people I could see on the streets below, slept in shacks at the side of the road or walked around in bare feet. There is a stark difference in incidence of TB between these two populations within India. </a:t>
            </a:r>
          </a:p>
          <a:p>
            <a:pPr marL="457200">
              <a:lnSpc>
                <a:spcPct val="115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Positioning pre-entry screening programmes in terms of a mutual benefit distracts from the unequal starting positions of donor and recipient countries in terms of both relative wealth, and TB burden.</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67711E56-6DFD-464D-A129-7CA7978843E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271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UK clients in the immigration centre did not resemble the people I could see on the streets below, some of whom slept in shacks at the side of the road or walked around in bare feet. UK clients wore the latest London fashions (off the shoulder tops with flared sleeves), had designer (knock-off or otherwise) handbags, carried the latest mobile phones and occasionally worked on laptops as they waited to be seen.  Most spoke excellent English and many were coming to the UK to study where they would pay fees upwards of £15,000 per year to attend university.  Even just the cost of a flight to the UK at the time of the research was the same as the average annual income of a person living in India. Both on a global scale and within individual countries, TB is inextricably linked to poverty. The people the UK government define of as ‘at-risk’ with regard to pre-entry screening policy are not therefore ‘at-risk’ on a national scale but an international 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F539278A-9770-4345-8DF7-3A9A0CB9F05C}"/>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2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76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15000"/>
              </a:lnSpc>
              <a:spcAft>
                <a:spcPts val="1000"/>
              </a:spcAft>
            </a:pPr>
            <a:r>
              <a:rPr lang="en-GB" sz="1200" kern="1200" dirty="0">
                <a:solidFill>
                  <a:schemeClr val="tx1"/>
                </a:solidFill>
                <a:effectLst/>
                <a:latin typeface="+mn-lt"/>
                <a:ea typeface="+mn-ea"/>
                <a:cs typeface="+mn-cs"/>
              </a:rPr>
              <a:t>Contrary to this large poster from the waiting room, </a:t>
            </a:r>
            <a:r>
              <a:rPr lang="en-GB" sz="1800" dirty="0">
                <a:effectLst/>
                <a:latin typeface="Calibri" panose="020F0502020204030204" pitchFamily="34" charset="0"/>
                <a:ea typeface="Calibri" panose="020F0502020204030204" pitchFamily="34" charset="0"/>
                <a:cs typeface="Times New Roman" panose="02020603050405020304" pitchFamily="18" charset="0"/>
              </a:rPr>
              <a:t>clients described how the process placed their lives on hold. University places were lost and marriages cancelled. One woman not only lost out on a job opportunity but had to move our children from their home to be closer to the testing centre and then got stuck there all of them separated from the father because he had to start his job in the UK while she completed 6 months of TB treatment – all this pain despite the fact she was smear negative at diagnosis.</a:t>
            </a:r>
          </a:p>
          <a:p>
            <a:pPr>
              <a:lnSpc>
                <a:spcPct val="115000"/>
              </a:lnSpc>
              <a:spcAft>
                <a:spcPts val="10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And so, through the ‘biosecuritisation’ of some, but not all, off-shore bodies; some, but not all, off-shore TB; some, but not all, infectious diseases; pre-entry screening becomes a selectively permeable border force, reinforcing global inequities and racialised hierarchies – placing UK lives above those of ‘others’.  </a:t>
            </a:r>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F4378BA2-C586-4A64-AB55-F3ABE01C7C2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948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 services, their provision and how people access care in order to have their health needs met are another important social determinant of health. </a:t>
            </a:r>
          </a:p>
        </p:txBody>
      </p:sp>
      <p:sp>
        <p:nvSpPr>
          <p:cNvPr id="5" name="Footer Placeholder 4">
            <a:extLst>
              <a:ext uri="{FF2B5EF4-FFF2-40B4-BE49-F238E27FC236}">
                <a16:creationId xmlns:a16="http://schemas.microsoft.com/office/drawing/2014/main" id="{18F9EEE8-4D4D-49FE-9BB1-36ADB96F97B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4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might think that in the UK, nobody should have a problem accessing healthcare but as epidemiologist Raj Bhopal points out “</a:t>
            </a:r>
            <a:r>
              <a:rPr lang="en-GB" sz="1200" i="1" dirty="0"/>
              <a:t>“Barriers to equity of access and quality of care undermine the assumption that because the NHS is free to all then it is equally available to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endParaRPr lang="en-GB" dirty="0"/>
          </a:p>
        </p:txBody>
      </p:sp>
      <p:sp>
        <p:nvSpPr>
          <p:cNvPr id="4" name="Slide Number Placeholder 3"/>
          <p:cNvSpPr>
            <a:spLocks noGrp="1"/>
          </p:cNvSpPr>
          <p:nvPr>
            <p:ph type="sldNum" sz="quarter" idx="5"/>
          </p:nvPr>
        </p:nvSpPr>
        <p:spPr/>
        <p:txBody>
          <a:bodyPr/>
          <a:lstStyle/>
          <a:p>
            <a:fld id="{F4D55272-C675-4417-8441-2E1251649472}" type="slidenum">
              <a:rPr lang="en-GB" smtClean="0"/>
              <a:t>55</a:t>
            </a:fld>
            <a:endParaRPr lang="en-GB"/>
          </a:p>
        </p:txBody>
      </p:sp>
    </p:spTree>
    <p:extLst>
      <p:ext uri="{BB962C8B-B14F-4D97-AF65-F5344CB8AC3E}">
        <p14:creationId xmlns:p14="http://schemas.microsoft.com/office/powerpoint/2010/main" val="543652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934"/>
            <a:r>
              <a:rPr lang="en-GB" dirty="0"/>
              <a:t>Healthcare access is a complex social process shaped by who individuals are, their resources and the people, places, policies and practices they encounter. The ‘trek to treatment’ for TB patients requires work.</a:t>
            </a:r>
          </a:p>
        </p:txBody>
      </p:sp>
      <p:sp>
        <p:nvSpPr>
          <p:cNvPr id="4" name="Slide Number Placeholder 3"/>
          <p:cNvSpPr>
            <a:spLocks noGrp="1"/>
          </p:cNvSpPr>
          <p:nvPr>
            <p:ph type="sldNum" sz="quarter" idx="5"/>
          </p:nvPr>
        </p:nvSpPr>
        <p:spPr/>
        <p:txBody>
          <a:bodyPr/>
          <a:lstStyle/>
          <a:p>
            <a:fld id="{E1AF738F-A306-704F-9476-640A8917A1C8}" type="slidenum">
              <a:rPr lang="en-US" smtClean="0"/>
              <a:t>56</a:t>
            </a:fld>
            <a:endParaRPr lang="en-US"/>
          </a:p>
        </p:txBody>
      </p:sp>
    </p:spTree>
    <p:extLst>
      <p:ext uri="{BB962C8B-B14F-4D97-AF65-F5344CB8AC3E}">
        <p14:creationId xmlns:p14="http://schemas.microsoft.com/office/powerpoint/2010/main" val="145377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conditions which shape people’s experience of healthcare access are listed here. While the examples I am about to provide represent a ‘hostile environment’ specifically directed towards migrants, conditions intersect, as do the experiences of individuals and so, in a UK context at least, we cannot talk of xenophobia without speaking about structural racism, for example.</a:t>
            </a:r>
          </a:p>
        </p:txBody>
      </p:sp>
      <p:sp>
        <p:nvSpPr>
          <p:cNvPr id="4" name="Slide Number Placeholder 3"/>
          <p:cNvSpPr>
            <a:spLocks noGrp="1"/>
          </p:cNvSpPr>
          <p:nvPr>
            <p:ph type="sldNum" sz="quarter" idx="5"/>
          </p:nvPr>
        </p:nvSpPr>
        <p:spPr/>
        <p:txBody>
          <a:bodyPr/>
          <a:lstStyle/>
          <a:p>
            <a:fld id="{E1AF738F-A306-704F-9476-640A8917A1C8}" type="slidenum">
              <a:rPr lang="en-US" smtClean="0"/>
              <a:t>57</a:t>
            </a:fld>
            <a:endParaRPr lang="en-US"/>
          </a:p>
        </p:txBody>
      </p:sp>
    </p:spTree>
    <p:extLst>
      <p:ext uri="{BB962C8B-B14F-4D97-AF65-F5344CB8AC3E}">
        <p14:creationId xmlns:p14="http://schemas.microsoft.com/office/powerpoint/2010/main" val="4286173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course of the last 15 years access to the NHS has become increasingly limited beginning in 2004 with the exclusion of undocumented migrants and failed asylum seekers.</a:t>
            </a:r>
          </a:p>
        </p:txBody>
      </p:sp>
      <p:sp>
        <p:nvSpPr>
          <p:cNvPr id="5" name="Footer Placeholder 4">
            <a:extLst>
              <a:ext uri="{FF2B5EF4-FFF2-40B4-BE49-F238E27FC236}">
                <a16:creationId xmlns:a16="http://schemas.microsoft.com/office/drawing/2014/main" id="{292C434B-B2B3-4626-9ACC-BFA5B15CAB88}"/>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3325742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2011, Teresa May, then Home Secretary announced she was gong to create a really hostile environment for people coming to the UK without the legal right to do so. This hostile environment spanned access to housing, banking, driving as well as healthcare.</a:t>
            </a:r>
          </a:p>
        </p:txBody>
      </p:sp>
      <p:sp>
        <p:nvSpPr>
          <p:cNvPr id="5" name="Footer Placeholder 4">
            <a:extLst>
              <a:ext uri="{FF2B5EF4-FFF2-40B4-BE49-F238E27FC236}">
                <a16:creationId xmlns:a16="http://schemas.microsoft.com/office/drawing/2014/main" id="{B1D983F3-9148-4014-9D45-020BEA9D2FB9}"/>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738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health service this manifested as a series of policy-changes. Surveillance methods such as a traffic light system banner of eligibility was added to the NHS spine database which holds patient demographic information. In addition an 80p per minute hotline between the home office and the NHS allowed determinations of eligibility in more difficult cases and data sharing to facilitate deportation. Charges for healthcare were increased to 150% of cost to incentivise billing and bailiffs were sent after people who did not pay. Healthcare workers were told it was their duty to report and threatened with prosecution for fraud if they did not.</a:t>
            </a:r>
          </a:p>
        </p:txBody>
      </p:sp>
      <p:sp>
        <p:nvSpPr>
          <p:cNvPr id="5" name="Footer Placeholder 4">
            <a:extLst>
              <a:ext uri="{FF2B5EF4-FFF2-40B4-BE49-F238E27FC236}">
                <a16:creationId xmlns:a16="http://schemas.microsoft.com/office/drawing/2014/main" id="{8DE35D2E-948C-404E-A940-851F9377EE3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existence of data sharing between immigration authorities and health systems is a significant deterrent to healthcare access. For infectious diseases like TB this is not only harmful to individuals but also potentially the public, as well as public health surveillance systems.</a:t>
            </a:r>
          </a:p>
        </p:txBody>
      </p:sp>
      <p:sp>
        <p:nvSpPr>
          <p:cNvPr id="5" name="Footer Placeholder 4">
            <a:extLst>
              <a:ext uri="{FF2B5EF4-FFF2-40B4-BE49-F238E27FC236}">
                <a16:creationId xmlns:a16="http://schemas.microsoft.com/office/drawing/2014/main" id="{6FC587E2-D7EA-43BF-B117-26F5DF2B1D22}"/>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626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TB is exempt from Charging, as it is across many EU states, people do not walk around with a sign around their neck saying ‘I have got TB’ – they present with symptoms and not diagnoses. In addition, my research, 72 of 100 recent migrants to the UK with TB did not know TB care was free before they started treatment.</a:t>
            </a:r>
          </a:p>
        </p:txBody>
      </p:sp>
      <p:sp>
        <p:nvSpPr>
          <p:cNvPr id="5" name="Footer Placeholder 4">
            <a:extLst>
              <a:ext uri="{FF2B5EF4-FFF2-40B4-BE49-F238E27FC236}">
                <a16:creationId xmlns:a16="http://schemas.microsoft.com/office/drawing/2014/main" id="{E1B42777-D899-4D15-8802-4871D49FA4B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01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D0D18800-03A3-4371-B392-80B672D011D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659765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across a large retrospective cohort of over 3000 TB cases in East London, we showed there was an association between the role out of the Migrant &amp; Visitor Cost Recovery programme with its embedded racist &amp; xenophobic policies and practices and an increase in treatment delay among migrants.</a:t>
            </a:r>
          </a:p>
        </p:txBody>
      </p:sp>
      <p:sp>
        <p:nvSpPr>
          <p:cNvPr id="5" name="Footer Placeholder 4">
            <a:extLst>
              <a:ext uri="{FF2B5EF4-FFF2-40B4-BE49-F238E27FC236}">
                <a16:creationId xmlns:a16="http://schemas.microsoft.com/office/drawing/2014/main" id="{D83C56E0-3205-4B18-89D1-B27C3393063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187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D55272-C675-4417-8441-2E1251649472}" type="slidenum">
              <a:rPr lang="en-GB" smtClean="0"/>
              <a:t>64</a:t>
            </a:fld>
            <a:endParaRPr lang="en-GB"/>
          </a:p>
        </p:txBody>
      </p:sp>
    </p:spTree>
    <p:extLst>
      <p:ext uri="{BB962C8B-B14F-4D97-AF65-F5344CB8AC3E}">
        <p14:creationId xmlns:p14="http://schemas.microsoft.com/office/powerpoint/2010/main" val="269259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Moving forward, we can and must do better at designing policies which challenge rather than uphold unjust systems, which aim for global rather than national elimination of TB and which, above all, position the well-being of the people we screen and treat upfront and centre.</a:t>
            </a:r>
          </a:p>
          <a:p>
            <a:endParaRPr lang="en-GB" dirty="0"/>
          </a:p>
        </p:txBody>
      </p:sp>
      <p:sp>
        <p:nvSpPr>
          <p:cNvPr id="5" name="Footer Placeholder 4">
            <a:extLst>
              <a:ext uri="{FF2B5EF4-FFF2-40B4-BE49-F238E27FC236}">
                <a16:creationId xmlns:a16="http://schemas.microsoft.com/office/drawing/2014/main" id="{4AD446D6-CE53-4AF5-9BFB-D161FDD060D5}"/>
              </a:ext>
            </a:extLst>
          </p:cNvPr>
          <p:cNvSpPr>
            <a:spLocks noGrp="1"/>
          </p:cNvSpPr>
          <p:nvPr>
            <p:ph type="ftr" sz="quarter" idx="4"/>
          </p:nvPr>
        </p:nvSpPr>
        <p:spPr/>
        <p:txBody>
          <a:bodyPr/>
          <a:lstStyle/>
          <a:p>
            <a:endParaRPr lang="en-GB"/>
          </a:p>
        </p:txBody>
      </p:sp>
    </p:spTree>
    <p:extLst>
      <p:ext uri="{BB962C8B-B14F-4D97-AF65-F5344CB8AC3E}">
        <p14:creationId xmlns:p14="http://schemas.microsoft.com/office/powerpoint/2010/main" val="574449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cs typeface="msgothic" charset="0"/>
              </a:rPr>
              <a:t>Projected acceleration in the decline of global tuberculosis (TB) incidence rates to target levels. Reproduced from [34] with permission.</a:t>
            </a:r>
          </a:p>
        </p:txBody>
      </p:sp>
    </p:spTree>
    <p:extLst>
      <p:ext uri="{BB962C8B-B14F-4D97-AF65-F5344CB8AC3E}">
        <p14:creationId xmlns:p14="http://schemas.microsoft.com/office/powerpoint/2010/main" val="92249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0"/>
              </a:spcBef>
              <a:spcAft>
                <a:spcPct val="0"/>
              </a:spcAft>
              <a:buClrTx/>
              <a:buSzTx/>
              <a:buFontTx/>
              <a:buNone/>
              <a:tabLst/>
              <a:defRPr/>
            </a:pPr>
            <a:fld id="{D0D18800-03A3-4371-B392-80B672D011D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9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922606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TB notification rate decreased</a:t>
            </a:r>
            <a:r>
              <a:rPr lang="en-GB" baseline="0" dirty="0"/>
              <a:t> at an annual rate of 5.3%. The decrease in notification rate was higher in native residents (7.0%) than in those of foreign origin (3.7%).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73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TB notification rate decreased</a:t>
            </a:r>
            <a:r>
              <a:rPr lang="en-GB" baseline="0" dirty="0"/>
              <a:t> at an annual rate of 5.3%. The decrease in notification rate was higher in native residents (7.0%) than in those of foreign origin (3.7%).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C4438-05CF-4422-80F6-43EA6CF5331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20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18662" y="133349"/>
            <a:ext cx="5486400" cy="3600451"/>
          </a:xfrm>
        </p:spPr>
        <p:txBody>
          <a:bodyPr/>
          <a:lstStyle/>
          <a:p>
            <a:r>
              <a:rPr lang="en-GB" sz="1200" kern="1200" dirty="0">
                <a:solidFill>
                  <a:schemeClr val="tx1"/>
                </a:solidFill>
                <a:effectLst/>
                <a:latin typeface="+mn-lt"/>
                <a:ea typeface="+mn-ea"/>
                <a:cs typeface="+mn-cs"/>
              </a:rPr>
              <a:t>I was given the title of this talk ‘New country, new TB’ but actually this isn’t a new country, the socio-political landscape I will describe is not one we haven’t seen before and TB is anything but a new disease.</a:t>
            </a:r>
          </a:p>
          <a:p>
            <a:endParaRPr lang="en-GB" sz="1200" kern="1200" dirty="0">
              <a:solidFill>
                <a:schemeClr val="tx1"/>
              </a:solidFill>
              <a:effectLst/>
              <a:latin typeface="+mn-lt"/>
              <a:ea typeface="+mn-ea"/>
              <a:cs typeface="+mn-cs"/>
            </a:endParaRPr>
          </a:p>
          <a:p>
            <a:endParaRPr lang="en-GB" dirty="0"/>
          </a:p>
        </p:txBody>
      </p:sp>
      <p:sp>
        <p:nvSpPr>
          <p:cNvPr id="5" name="Footer Placeholder 4">
            <a:extLst>
              <a:ext uri="{FF2B5EF4-FFF2-40B4-BE49-F238E27FC236}">
                <a16:creationId xmlns:a16="http://schemas.microsoft.com/office/drawing/2014/main" id="{406FA597-4E15-46EB-B43F-4540A2193FD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8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TB is inextricably linked to poverty both on a global scale</a:t>
            </a:r>
          </a:p>
        </p:txBody>
      </p:sp>
      <p:sp>
        <p:nvSpPr>
          <p:cNvPr id="4" name="Slide Number Placeholder 3"/>
          <p:cNvSpPr>
            <a:spLocks noGrp="1"/>
          </p:cNvSpPr>
          <p:nvPr>
            <p:ph type="sldNum" sz="quarter" idx="10"/>
          </p:nvPr>
        </p:nvSpPr>
        <p:spPr/>
        <p:txBody>
          <a:bodyPr/>
          <a:lstStyle/>
          <a:p>
            <a:fld id="{A8D1B0FF-75EA-4A63-9752-C5A12D592125}" type="slidenum">
              <a:rPr lang="en-GB" smtClean="0"/>
              <a:t>41</a:t>
            </a:fld>
            <a:endParaRPr lang="en-GB"/>
          </a:p>
        </p:txBody>
      </p:sp>
    </p:spTree>
    <p:extLst>
      <p:ext uri="{BB962C8B-B14F-4D97-AF65-F5344CB8AC3E}">
        <p14:creationId xmlns:p14="http://schemas.microsoft.com/office/powerpoint/2010/main" val="1309013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ヒラギノ角ゴ Pro W3" pitchFamily="84" charset="-128"/>
                <a:cs typeface="ヒラギノ角ゴ Pro W3" pitchFamily="84" charset="-128"/>
              </a:rPr>
              <a:t>And a national one.</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42</a:t>
            </a:fld>
            <a:endParaRPr lang="en-US"/>
          </a:p>
        </p:txBody>
      </p:sp>
    </p:spTree>
    <p:extLst>
      <p:ext uri="{BB962C8B-B14F-4D97-AF65-F5344CB8AC3E}">
        <p14:creationId xmlns:p14="http://schemas.microsoft.com/office/powerpoint/2010/main" val="59875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144E0-D905-4713-B95D-EF042904AD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FEBE5F-E5FB-408E-8127-3A39DAEA7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E196A56-1724-4CB8-BA94-7D912400C992}"/>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9E131A0D-D928-4F2D-B2CB-34CA6CF5E0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C5932-CB3A-4131-944E-74CE7F8459A1}"/>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382523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74AA9-E47C-45DA-A592-F4C5D389A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E0340C-3885-4CD5-A0E9-442B1572D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81F8BF-381B-49B8-8346-58B5C951774F}"/>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13265799-387D-4A7D-81C4-66508BA68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876D1-9A72-434E-89DF-41D2312B6720}"/>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36728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7293ED-6A80-4338-A3D5-F2E483B451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3079EE-834C-4CFD-A402-F0032998B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43ECF2-38EC-406E-B2B8-AD30A1A0C558}"/>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045E94DC-5E5E-4D43-A4D1-C1E21E4404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EA90A1-94A9-4E6C-AC23-6D1775C28EF2}"/>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88386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European Centre for Disease Prevention and Control </a:t>
            </a:r>
            <a:endParaRPr lang="en-GB" dirty="0"/>
          </a:p>
        </p:txBody>
      </p:sp>
    </p:spTree>
    <p:extLst>
      <p:ext uri="{BB962C8B-B14F-4D97-AF65-F5344CB8AC3E}">
        <p14:creationId xmlns:p14="http://schemas.microsoft.com/office/powerpoint/2010/main" val="198512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223936"/>
            <a:ext cx="10354188"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p:cNvSpPr>
            <a:spLocks noGrp="1"/>
          </p:cNvSpPr>
          <p:nvPr>
            <p:ph idx="1" hasCustomPrompt="1"/>
          </p:nvPr>
        </p:nvSpPr>
        <p:spPr>
          <a:xfrm>
            <a:off x="431999"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1999" y="6475541"/>
            <a:ext cx="7733681" cy="365125"/>
          </a:xfrm>
        </p:spPr>
        <p:txBody>
          <a:bodyPr/>
          <a:lstStyle>
            <a:lvl1pPr algn="l">
              <a:defRPr sz="1000">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1677323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7"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3116159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1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7144"/>
            <a:ext cx="12192000" cy="6858000"/>
          </a:xfrm>
          <a:prstGeom prst="rect">
            <a:avLst/>
          </a:prstGeom>
          <a:noFill/>
        </p:spPr>
      </p:pic>
      <p:sp>
        <p:nvSpPr>
          <p:cNvPr id="181250" name="Rectangle 2"/>
          <p:cNvSpPr>
            <a:spLocks noGrp="1" noChangeArrowheads="1"/>
          </p:cNvSpPr>
          <p:nvPr>
            <p:ph type="ctrTitle"/>
          </p:nvPr>
        </p:nvSpPr>
        <p:spPr>
          <a:xfrm>
            <a:off x="4286249" y="3080951"/>
            <a:ext cx="7421037" cy="1334530"/>
          </a:xfrm>
        </p:spPr>
        <p:txBody>
          <a:bodyPr/>
          <a:lstStyle>
            <a:lvl1pPr>
              <a:defRPr sz="4400" b="0">
                <a:solidFill>
                  <a:schemeClr val="tx1">
                    <a:lumMod val="85000"/>
                    <a:lumOff val="15000"/>
                  </a:schemeClr>
                </a:solidFill>
                <a:latin typeface="Tahoma" pitchFamily="34" charset="0"/>
                <a:cs typeface="Tahoma" pitchFamily="34" charset="0"/>
              </a:defRPr>
            </a:lvl1pPr>
          </a:lstStyle>
          <a:p>
            <a:r>
              <a:rPr lang="en-US"/>
              <a:t>Click to edit Master title style</a:t>
            </a:r>
            <a:endParaRPr lang="en-GB" dirty="0"/>
          </a:p>
        </p:txBody>
      </p:sp>
      <p:sp>
        <p:nvSpPr>
          <p:cNvPr id="181251" name="Rectangle 3"/>
          <p:cNvSpPr>
            <a:spLocks noGrp="1" noChangeArrowheads="1"/>
          </p:cNvSpPr>
          <p:nvPr>
            <p:ph type="subTitle" idx="1"/>
          </p:nvPr>
        </p:nvSpPr>
        <p:spPr>
          <a:xfrm>
            <a:off x="4286249" y="4555524"/>
            <a:ext cx="7421038" cy="1184094"/>
          </a:xfrm>
        </p:spPr>
        <p:txBody>
          <a:bodyPr/>
          <a:lstStyle>
            <a:lvl1pPr marL="0" indent="0">
              <a:lnSpc>
                <a:spcPct val="90000"/>
              </a:lnSpc>
              <a:spcBef>
                <a:spcPts val="0"/>
              </a:spcBef>
              <a:spcAft>
                <a:spcPts val="0"/>
              </a:spcAft>
              <a:defRPr sz="2000" b="0">
                <a:solidFill>
                  <a:schemeClr val="tx1">
                    <a:lumMod val="85000"/>
                    <a:lumOff val="15000"/>
                  </a:schemeClr>
                </a:solidFill>
                <a:latin typeface="Tahoma" pitchFamily="34" charset="0"/>
                <a:cs typeface="Tahoma" pitchFamily="34" charset="0"/>
              </a:defRPr>
            </a:lvl1pPr>
          </a:lstStyle>
          <a:p>
            <a:r>
              <a:rPr lang="en-US"/>
              <a:t>Click to edit Master subtitle style</a:t>
            </a:r>
            <a:endParaRPr lang="en-GB" dirty="0"/>
          </a:p>
        </p:txBody>
      </p:sp>
      <p:sp>
        <p:nvSpPr>
          <p:cNvPr id="2" name="Slide Number Placeholder 1"/>
          <p:cNvSpPr>
            <a:spLocks noGrp="1"/>
          </p:cNvSpPr>
          <p:nvPr>
            <p:ph type="sldNum" sz="quarter" idx="10"/>
          </p:nvPr>
        </p:nvSpPr>
        <p:spPr>
          <a:xfrm>
            <a:off x="9108000" y="6480000"/>
            <a:ext cx="2556000" cy="365125"/>
          </a:xfrm>
        </p:spPr>
        <p:txBody>
          <a:bodyPr/>
          <a:lstStyle>
            <a:lvl1pPr>
              <a:defRPr>
                <a:solidFill>
                  <a:schemeClr val="bg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3668078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Content Placeholder 2"/>
          <p:cNvSpPr>
            <a:spLocks noGrp="1"/>
          </p:cNvSpPr>
          <p:nvPr>
            <p:ph idx="1"/>
          </p:nvPr>
        </p:nvSpPr>
        <p:spPr/>
        <p:txBody>
          <a:bodyPr/>
          <a:lstStyle>
            <a:lvl1pPr>
              <a:lnSpc>
                <a:spcPct val="90000"/>
              </a:lnSpc>
              <a:spcBef>
                <a:spcPts val="300"/>
              </a:spcBef>
              <a:spcAft>
                <a:spcPts val="600"/>
              </a:spcAft>
              <a:defRPr sz="1800"/>
            </a:lvl1pPr>
            <a:lvl2pPr marL="269861" indent="-269861">
              <a:lnSpc>
                <a:spcPct val="90000"/>
              </a:lnSpc>
              <a:spcBef>
                <a:spcPts val="300"/>
              </a:spcBef>
              <a:spcAft>
                <a:spcPts val="600"/>
              </a:spcAft>
              <a:buFont typeface="Arial" pitchFamily="34" charset="0"/>
              <a:buChar char="•"/>
              <a:tabLst>
                <a:tab pos="269861" algn="l"/>
              </a:tabLst>
              <a:defRPr sz="1800">
                <a:latin typeface="Tahoma" pitchFamily="34" charset="0"/>
                <a:cs typeface="Tahoma" pitchFamily="34" charset="0"/>
              </a:defRPr>
            </a:lvl2pPr>
            <a:lvl3pPr marL="541312" indent="-271449">
              <a:lnSpc>
                <a:spcPct val="90000"/>
              </a:lnSpc>
              <a:spcBef>
                <a:spcPts val="300"/>
              </a:spcBef>
              <a:spcAft>
                <a:spcPts val="600"/>
              </a:spcAft>
              <a:buFont typeface="Tahoma" pitchFamily="34" charset="0"/>
              <a:buChar char="–"/>
              <a:tabLst>
                <a:tab pos="541312" algn="l"/>
              </a:tabLst>
              <a:defRPr sz="1800">
                <a:latin typeface="Tahoma" pitchFamily="34" charset="0"/>
                <a:cs typeface="Tahoma" pitchFamily="34" charset="0"/>
              </a:defRPr>
            </a:lvl3pPr>
            <a:lvl5pPr>
              <a:buNone/>
              <a:defRPr/>
            </a:lvl5pPr>
          </a:lstStyle>
          <a:p>
            <a:pPr lvl="0"/>
            <a:r>
              <a:rPr lang="en-US" dirty="0"/>
              <a:t>Edit Master text styles</a:t>
            </a:r>
          </a:p>
          <a:p>
            <a:pPr lvl="1"/>
            <a:r>
              <a:rPr lang="en-US" dirty="0"/>
              <a:t>Second level</a:t>
            </a:r>
          </a:p>
          <a:p>
            <a:pPr lvl="2"/>
            <a:r>
              <a:rPr lang="en-US" dirty="0"/>
              <a:t>Third level</a:t>
            </a:r>
          </a:p>
        </p:txBody>
      </p:sp>
      <p:sp>
        <p:nvSpPr>
          <p:cNvPr id="5" name="Slide Number Placeholder 4"/>
          <p:cNvSpPr>
            <a:spLocks noGrp="1"/>
          </p:cNvSpPr>
          <p:nvPr>
            <p:ph type="sldNum" sz="quarter" idx="10"/>
          </p:nvPr>
        </p:nvSpPr>
        <p:spPr/>
        <p:txBody>
          <a:bodyPr/>
          <a:lstStyle>
            <a:lvl1pPr>
              <a:lnSpc>
                <a:spcPct val="100000"/>
              </a:lnSpc>
              <a:defRPr>
                <a:solidFill>
                  <a:schemeClr val="tx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4056555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656680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513448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38564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0DB2-41CB-4B99-900F-254FB0829C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C41107-FDC8-4A38-B85A-147AAD8781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64397B-4693-4D3B-8BF3-24E0DD96F6E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F32C2A40-E587-4E0A-BCD5-DFE573076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218412-AF2F-4979-B7EE-B3DBE28E6BFD}"/>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365510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699008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66E207-354A-4598-B732-B0AC02F65319}" type="datetimeFigureOut">
              <a:rPr lang="en-US" smtClean="0"/>
              <a:t>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414486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66E207-354A-4598-B732-B0AC02F65319}" type="datetimeFigureOut">
              <a:rPr lang="en-US" smtClean="0"/>
              <a:t>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584777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6E207-354A-4598-B732-B0AC02F65319}" type="datetimeFigureOut">
              <a:rPr lang="en-US" smtClean="0"/>
              <a:t>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2582869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05361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66E207-354A-4598-B732-B0AC02F65319}" type="datetimeFigureOut">
              <a:rPr lang="en-US" smtClean="0"/>
              <a:t>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3461574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703140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6E207-354A-4598-B732-B0AC02F65319}" type="datetimeFigureOut">
              <a:rPr lang="en-US" smtClean="0"/>
              <a:t>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AF1E5-D581-4AAF-A32C-DC859F7F1FD1}" type="slidenum">
              <a:rPr lang="en-US" smtClean="0"/>
              <a:t>‹#›</a:t>
            </a:fld>
            <a:endParaRPr lang="en-US"/>
          </a:p>
        </p:txBody>
      </p:sp>
    </p:spTree>
    <p:extLst>
      <p:ext uri="{BB962C8B-B14F-4D97-AF65-F5344CB8AC3E}">
        <p14:creationId xmlns:p14="http://schemas.microsoft.com/office/powerpoint/2010/main" val="131848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0137-ACD0-4FC6-AEEE-FBED70C3DC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6B29C42-2F89-4458-9CBF-04401427A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1D042A-1B1A-4909-95D4-40E4A4A1F38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396FD1B8-7338-407D-9293-885711763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F22B83-E7B5-4E69-8F39-70D7C8B6071F}"/>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66961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DEA4-46B9-4DD9-A774-26905F8157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527620C-0307-451D-BAD3-F8078BE826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38E752-E574-47FB-A6BC-B78AD75E4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00AEE0-0072-45C8-AD93-CB0743212A6E}"/>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1789F1DB-E0D3-4DDA-9B28-C6A97F6866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2BBF42-D6DC-49CD-BDE9-98FB65DD8332}"/>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05407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83BA-38C3-4A69-8E86-52ED8654A1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BA73F9-3E29-435C-A4B1-FE70C5A57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0DE2-8946-4D51-941E-91550FA28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502713-9452-4C48-8040-E0DECE01A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7E43DC-AA60-45DA-B69D-600B031C56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55D172-3FD8-44A8-85D5-B385804C4F00}"/>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8" name="Footer Placeholder 7">
            <a:extLst>
              <a:ext uri="{FF2B5EF4-FFF2-40B4-BE49-F238E27FC236}">
                <a16:creationId xmlns:a16="http://schemas.microsoft.com/office/drawing/2014/main" id="{260DA38D-770B-4FA4-B407-0B0183A54D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D76546D-18EA-43A3-9866-488D89EA1F98}"/>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11769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FF01A-F730-4B85-8B73-88EBAA6811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0C94BC8-E27E-44BD-9611-6318C5C8B5E6}"/>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4" name="Footer Placeholder 3">
            <a:extLst>
              <a:ext uri="{FF2B5EF4-FFF2-40B4-BE49-F238E27FC236}">
                <a16:creationId xmlns:a16="http://schemas.microsoft.com/office/drawing/2014/main" id="{F125DF46-B04E-40AC-AFDB-32125A12352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335367-54A4-4A49-ACCC-C7614761251C}"/>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3718461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99D98-0607-4541-8571-A7BAE1F8F3DA}"/>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3" name="Footer Placeholder 2">
            <a:extLst>
              <a:ext uri="{FF2B5EF4-FFF2-40B4-BE49-F238E27FC236}">
                <a16:creationId xmlns:a16="http://schemas.microsoft.com/office/drawing/2014/main" id="{8496600A-B4A4-4F95-8E21-D1DCE95993E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D8184E-BA04-4EB0-920C-C88255D50F84}"/>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93940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38AC-B043-4B43-93DC-4CF6A9783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425D0C-2569-4E43-984D-9E18C4C7E5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E636AE-FC2D-4CC1-BD05-3BF3A3DA1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230038-0B1E-4754-B5A0-103F3770BB9F}"/>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4B867477-42EB-4098-BB50-2A8E6A70CF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EB2A20-E80A-4105-BF12-F71950ED704B}"/>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1672197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C436-46EE-4CD8-8682-689CF89F92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F22B1F-BB01-4527-B6B8-8C4DB2E61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729CEB-3840-4121-B493-F4A165A33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24367-AE8B-4F1E-AFD5-34690FAE6943}"/>
              </a:ext>
            </a:extLst>
          </p:cNvPr>
          <p:cNvSpPr>
            <a:spLocks noGrp="1"/>
          </p:cNvSpPr>
          <p:nvPr>
            <p:ph type="dt" sz="half" idx="10"/>
          </p:nvPr>
        </p:nvSpPr>
        <p:spPr/>
        <p:txBody>
          <a:bodyPr/>
          <a:lstStyle/>
          <a:p>
            <a:fld id="{8B6CC846-95AF-4D59-9710-D90784991F7E}" type="datetimeFigureOut">
              <a:rPr lang="en-GB" smtClean="0"/>
              <a:t>20/04/2021</a:t>
            </a:fld>
            <a:endParaRPr lang="en-GB"/>
          </a:p>
        </p:txBody>
      </p:sp>
      <p:sp>
        <p:nvSpPr>
          <p:cNvPr id="6" name="Footer Placeholder 5">
            <a:extLst>
              <a:ext uri="{FF2B5EF4-FFF2-40B4-BE49-F238E27FC236}">
                <a16:creationId xmlns:a16="http://schemas.microsoft.com/office/drawing/2014/main" id="{8409E22C-8CE4-4833-A62E-18E0B7969B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1E9E1C-1755-43C2-8AEF-57D1399DDFEF}"/>
              </a:ext>
            </a:extLst>
          </p:cNvPr>
          <p:cNvSpPr>
            <a:spLocks noGrp="1"/>
          </p:cNvSpPr>
          <p:nvPr>
            <p:ph type="sldNum" sz="quarter" idx="12"/>
          </p:nvPr>
        </p:nvSpPr>
        <p:spPr/>
        <p:txBody>
          <a:bodyPr/>
          <a:lstStyle/>
          <a:p>
            <a:fld id="{4A798D44-FA73-47B8-BBBA-0E541CD28094}" type="slidenum">
              <a:rPr lang="en-GB" smtClean="0"/>
              <a:t>‹#›</a:t>
            </a:fld>
            <a:endParaRPr lang="en-GB"/>
          </a:p>
        </p:txBody>
      </p:sp>
    </p:spTree>
    <p:extLst>
      <p:ext uri="{BB962C8B-B14F-4D97-AF65-F5344CB8AC3E}">
        <p14:creationId xmlns:p14="http://schemas.microsoft.com/office/powerpoint/2010/main" val="236526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575127-6B06-4B27-929F-4D6027D712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4419D9-55C4-4528-905C-65BC2CD8B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B5F61-3A11-4BD6-AE07-FD829A6CD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6CC846-95AF-4D59-9710-D90784991F7E}" type="datetimeFigureOut">
              <a:rPr lang="en-GB" smtClean="0"/>
              <a:t>20/04/2021</a:t>
            </a:fld>
            <a:endParaRPr lang="en-GB"/>
          </a:p>
        </p:txBody>
      </p:sp>
      <p:sp>
        <p:nvSpPr>
          <p:cNvPr id="5" name="Footer Placeholder 4">
            <a:extLst>
              <a:ext uri="{FF2B5EF4-FFF2-40B4-BE49-F238E27FC236}">
                <a16:creationId xmlns:a16="http://schemas.microsoft.com/office/drawing/2014/main" id="{D70D637C-C078-4625-BDAB-88B6D050DD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E59F11-6629-4D2C-8CB9-19C23B42C1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98D44-FA73-47B8-BBBA-0E541CD28094}" type="slidenum">
              <a:rPr lang="en-GB" smtClean="0"/>
              <a:t>‹#›</a:t>
            </a:fld>
            <a:endParaRPr lang="en-GB"/>
          </a:p>
        </p:txBody>
      </p:sp>
    </p:spTree>
    <p:extLst>
      <p:ext uri="{BB962C8B-B14F-4D97-AF65-F5344CB8AC3E}">
        <p14:creationId xmlns:p14="http://schemas.microsoft.com/office/powerpoint/2010/main" val="3144795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9A8E-A0F1-419A-8E8B-A78BF9C70DE8}" type="slidenum">
              <a:rPr lang="en-GB" smtClean="0"/>
              <a:t>‹#›</a:t>
            </a:fld>
            <a:endParaRPr lang="en-GB"/>
          </a:p>
        </p:txBody>
      </p:sp>
    </p:spTree>
    <p:extLst>
      <p:ext uri="{BB962C8B-B14F-4D97-AF65-F5344CB8AC3E}">
        <p14:creationId xmlns:p14="http://schemas.microsoft.com/office/powerpoint/2010/main" val="111476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0226" name="Rectangle 2"/>
          <p:cNvSpPr>
            <a:spLocks noGrp="1" noChangeArrowheads="1"/>
          </p:cNvSpPr>
          <p:nvPr>
            <p:ph type="title"/>
          </p:nvPr>
        </p:nvSpPr>
        <p:spPr bwMode="auto">
          <a:xfrm>
            <a:off x="889686" y="142890"/>
            <a:ext cx="7842422"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t>Click to edit Master title style</a:t>
            </a:r>
            <a:endParaRPr lang="en-GB" dirty="0"/>
          </a:p>
        </p:txBody>
      </p:sp>
      <p:sp>
        <p:nvSpPr>
          <p:cNvPr id="180227" name="Rectangle 3"/>
          <p:cNvSpPr>
            <a:spLocks noGrp="1" noChangeArrowheads="1"/>
          </p:cNvSpPr>
          <p:nvPr>
            <p:ph type="body" idx="1"/>
          </p:nvPr>
        </p:nvSpPr>
        <p:spPr bwMode="auto">
          <a:xfrm>
            <a:off x="889686" y="1079500"/>
            <a:ext cx="10511482" cy="51625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dirty="0"/>
              <a:t>Click to edit Master text styles</a:t>
            </a:r>
          </a:p>
          <a:p>
            <a:pPr lvl="1"/>
            <a:r>
              <a:rPr lang="en-US" dirty="0"/>
              <a:t>Second level</a:t>
            </a:r>
          </a:p>
          <a:p>
            <a:pPr lvl="2"/>
            <a:r>
              <a:rPr lang="en-US" dirty="0"/>
              <a:t>Third level</a:t>
            </a:r>
          </a:p>
          <a:p>
            <a:pPr lvl="0"/>
            <a:endParaRPr lang="en-GB" dirty="0"/>
          </a:p>
        </p:txBody>
      </p:sp>
      <p:sp>
        <p:nvSpPr>
          <p:cNvPr id="10" name="Slide Number Placeholder 9"/>
          <p:cNvSpPr>
            <a:spLocks noGrp="1"/>
          </p:cNvSpPr>
          <p:nvPr>
            <p:ph type="sldNum" sz="quarter" idx="4"/>
          </p:nvPr>
        </p:nvSpPr>
        <p:spPr>
          <a:xfrm>
            <a:off x="9108000" y="6480015"/>
            <a:ext cx="2556000" cy="365125"/>
          </a:xfrm>
          <a:prstGeom prst="rect">
            <a:avLst/>
          </a:prstGeom>
        </p:spPr>
        <p:txBody>
          <a:bodyPr vert="horz" lIns="91440" tIns="36000" rIns="91440" bIns="36000" rtlCol="0" anchor="ctr" anchorCtr="0"/>
          <a:lstStyle>
            <a:lvl1pPr algn="r">
              <a:lnSpc>
                <a:spcPct val="100000"/>
              </a:lnSpc>
              <a:defRPr sz="1200" b="0">
                <a:solidFill>
                  <a:schemeClr val="bg1"/>
                </a:solidFill>
              </a:defRPr>
            </a:lvl1pPr>
          </a:lstStyle>
          <a:p>
            <a:fld id="{0580567E-5E8F-47A5-90DF-8BFEB1A71525}" type="slidenum">
              <a:rPr lang="en-GB" smtClean="0"/>
              <a:pPr/>
              <a:t>‹#›</a:t>
            </a:fld>
            <a:endParaRPr lang="en-GB" dirty="0"/>
          </a:p>
        </p:txBody>
      </p:sp>
    </p:spTree>
    <p:extLst>
      <p:ext uri="{BB962C8B-B14F-4D97-AF65-F5344CB8AC3E}">
        <p14:creationId xmlns:p14="http://schemas.microsoft.com/office/powerpoint/2010/main" val="1184503941"/>
      </p:ext>
    </p:extLst>
  </p:cSld>
  <p:clrMap bg1="lt1" tx1="dk1" bg2="lt2" tx2="dk2" accent1="accent1" accent2="accent2" accent3="accent3" accent4="accent4" accent5="accent5" accent6="accent6" hlink="hlink" folHlink="folHlink"/>
  <p:sldLayoutIdLst>
    <p:sldLayoutId id="2147483665" r:id="rId1"/>
    <p:sldLayoutId id="2147483666" r:id="rId2"/>
  </p:sldLayoutIdLst>
  <p:hf hdr="0" ftr="0" dt="0"/>
  <p:txStyles>
    <p:titleStyle>
      <a:lvl1pPr algn="l" rtl="0" eaLnBrk="1" fontAlgn="base" hangingPunct="1">
        <a:lnSpc>
          <a:spcPct val="90000"/>
        </a:lnSpc>
        <a:spcBef>
          <a:spcPct val="0"/>
        </a:spcBef>
        <a:spcAft>
          <a:spcPct val="0"/>
        </a:spcAft>
        <a:defRPr sz="2800" b="0">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800" b="1">
          <a:solidFill>
            <a:srgbClr val="333333"/>
          </a:solidFill>
          <a:latin typeface="Tahoma" pitchFamily="34" charset="0"/>
        </a:defRPr>
      </a:lvl2pPr>
      <a:lvl3pPr algn="l" rtl="0" eaLnBrk="1" fontAlgn="base" hangingPunct="1">
        <a:lnSpc>
          <a:spcPct val="90000"/>
        </a:lnSpc>
        <a:spcBef>
          <a:spcPct val="0"/>
        </a:spcBef>
        <a:spcAft>
          <a:spcPct val="0"/>
        </a:spcAft>
        <a:defRPr sz="2800" b="1">
          <a:solidFill>
            <a:srgbClr val="333333"/>
          </a:solidFill>
          <a:latin typeface="Tahoma" pitchFamily="34" charset="0"/>
        </a:defRPr>
      </a:lvl3pPr>
      <a:lvl4pPr algn="l" rtl="0" eaLnBrk="1" fontAlgn="base" hangingPunct="1">
        <a:lnSpc>
          <a:spcPct val="90000"/>
        </a:lnSpc>
        <a:spcBef>
          <a:spcPct val="0"/>
        </a:spcBef>
        <a:spcAft>
          <a:spcPct val="0"/>
        </a:spcAft>
        <a:defRPr sz="2800" b="1">
          <a:solidFill>
            <a:srgbClr val="333333"/>
          </a:solidFill>
          <a:latin typeface="Tahoma" pitchFamily="34" charset="0"/>
        </a:defRPr>
      </a:lvl4pPr>
      <a:lvl5pPr algn="l" rtl="0" eaLnBrk="1" fontAlgn="base" hangingPunct="1">
        <a:lnSpc>
          <a:spcPct val="90000"/>
        </a:lnSpc>
        <a:spcBef>
          <a:spcPct val="0"/>
        </a:spcBef>
        <a:spcAft>
          <a:spcPct val="0"/>
        </a:spcAft>
        <a:defRPr sz="2800" b="1">
          <a:solidFill>
            <a:srgbClr val="333333"/>
          </a:solidFill>
          <a:latin typeface="Tahoma" pitchFamily="34" charset="0"/>
        </a:defRPr>
      </a:lvl5pPr>
      <a:lvl6pPr marL="457178" algn="l" rtl="0" eaLnBrk="1" fontAlgn="base" hangingPunct="1">
        <a:lnSpc>
          <a:spcPct val="90000"/>
        </a:lnSpc>
        <a:spcBef>
          <a:spcPct val="0"/>
        </a:spcBef>
        <a:spcAft>
          <a:spcPct val="0"/>
        </a:spcAft>
        <a:defRPr sz="2800" b="1">
          <a:solidFill>
            <a:srgbClr val="333333"/>
          </a:solidFill>
          <a:latin typeface="Tahoma" pitchFamily="34" charset="0"/>
        </a:defRPr>
      </a:lvl6pPr>
      <a:lvl7pPr marL="914354" algn="l" rtl="0" eaLnBrk="1" fontAlgn="base" hangingPunct="1">
        <a:lnSpc>
          <a:spcPct val="90000"/>
        </a:lnSpc>
        <a:spcBef>
          <a:spcPct val="0"/>
        </a:spcBef>
        <a:spcAft>
          <a:spcPct val="0"/>
        </a:spcAft>
        <a:defRPr sz="2800" b="1">
          <a:solidFill>
            <a:srgbClr val="333333"/>
          </a:solidFill>
          <a:latin typeface="Tahoma" pitchFamily="34" charset="0"/>
        </a:defRPr>
      </a:lvl7pPr>
      <a:lvl8pPr marL="1371532" algn="l" rtl="0" eaLnBrk="1" fontAlgn="base" hangingPunct="1">
        <a:lnSpc>
          <a:spcPct val="90000"/>
        </a:lnSpc>
        <a:spcBef>
          <a:spcPct val="0"/>
        </a:spcBef>
        <a:spcAft>
          <a:spcPct val="0"/>
        </a:spcAft>
        <a:defRPr sz="2800" b="1">
          <a:solidFill>
            <a:srgbClr val="333333"/>
          </a:solidFill>
          <a:latin typeface="Tahoma" pitchFamily="34" charset="0"/>
        </a:defRPr>
      </a:lvl8pPr>
      <a:lvl9pPr marL="1828709" algn="l" rtl="0" eaLnBrk="1" fontAlgn="base" hangingPunct="1">
        <a:lnSpc>
          <a:spcPct val="90000"/>
        </a:lnSpc>
        <a:spcBef>
          <a:spcPct val="0"/>
        </a:spcBef>
        <a:spcAft>
          <a:spcPct val="0"/>
        </a:spcAft>
        <a:defRPr sz="2800" b="1">
          <a:solidFill>
            <a:srgbClr val="333333"/>
          </a:solidFill>
          <a:latin typeface="Tahoma" pitchFamily="34" charset="0"/>
        </a:defRPr>
      </a:lvl9pPr>
    </p:titleStyle>
    <p:bodyStyle>
      <a:lvl1pPr marL="0" indent="0" algn="l" rtl="0" eaLnBrk="1" fontAlgn="base" hangingPunct="1">
        <a:lnSpc>
          <a:spcPct val="90000"/>
        </a:lnSpc>
        <a:spcBef>
          <a:spcPts val="300"/>
        </a:spcBef>
        <a:spcAft>
          <a:spcPts val="600"/>
        </a:spcAft>
        <a:buFont typeface="Wingdings" pitchFamily="2" charset="2"/>
        <a:tabLst/>
        <a:defRPr sz="2000">
          <a:solidFill>
            <a:schemeClr val="tx1">
              <a:lumMod val="85000"/>
              <a:lumOff val="15000"/>
            </a:schemeClr>
          </a:solidFill>
          <a:latin typeface="Tahoma" pitchFamily="34" charset="0"/>
          <a:ea typeface="+mn-ea"/>
          <a:cs typeface="Tahoma" pitchFamily="34" charset="0"/>
        </a:defRPr>
      </a:lvl1pPr>
      <a:lvl2pPr marL="269861" indent="-269861" algn="l" rtl="0" eaLnBrk="1" fontAlgn="base" hangingPunct="1">
        <a:lnSpc>
          <a:spcPct val="90000"/>
        </a:lnSpc>
        <a:spcBef>
          <a:spcPct val="0"/>
        </a:spcBef>
        <a:spcAft>
          <a:spcPts val="300"/>
        </a:spcAft>
        <a:buFont typeface="Arial" pitchFamily="34" charset="0"/>
        <a:buChar char="•"/>
        <a:defRPr sz="2000">
          <a:solidFill>
            <a:schemeClr val="tx1">
              <a:lumMod val="85000"/>
              <a:lumOff val="15000"/>
            </a:schemeClr>
          </a:solidFill>
          <a:latin typeface="+mn-lt"/>
        </a:defRPr>
      </a:lvl2pPr>
      <a:lvl3pPr marL="541312" indent="-271449" algn="l" rtl="0" eaLnBrk="1" fontAlgn="base" hangingPunct="1">
        <a:lnSpc>
          <a:spcPct val="90000"/>
        </a:lnSpc>
        <a:spcBef>
          <a:spcPct val="20000"/>
        </a:spcBef>
        <a:spcAft>
          <a:spcPts val="300"/>
        </a:spcAft>
        <a:buFont typeface="Tahoma" pitchFamily="34" charset="0"/>
        <a:buChar char="–"/>
        <a:defRPr sz="2000">
          <a:solidFill>
            <a:schemeClr val="tx1">
              <a:lumMod val="85000"/>
              <a:lumOff val="15000"/>
            </a:schemeClr>
          </a:solidFill>
          <a:latin typeface="+mn-lt"/>
        </a:defRPr>
      </a:lvl3pPr>
      <a:lvl4pPr marL="1600120" indent="-228589" algn="l" rtl="0" eaLnBrk="1" fontAlgn="base" hangingPunct="1">
        <a:spcBef>
          <a:spcPct val="20000"/>
        </a:spcBef>
        <a:spcAft>
          <a:spcPct val="0"/>
        </a:spcAft>
        <a:defRPr sz="1600">
          <a:solidFill>
            <a:schemeClr val="tx1"/>
          </a:solidFill>
          <a:latin typeface="+mn-lt"/>
        </a:defRPr>
      </a:lvl4pPr>
      <a:lvl5pPr marL="2057298" indent="-228589" algn="l" rtl="0" eaLnBrk="1" fontAlgn="base" hangingPunct="1">
        <a:spcBef>
          <a:spcPct val="20000"/>
        </a:spcBef>
        <a:spcAft>
          <a:spcPct val="0"/>
        </a:spcAft>
        <a:buChar char="»"/>
        <a:defRPr sz="1600">
          <a:solidFill>
            <a:schemeClr val="tx1"/>
          </a:solidFill>
          <a:latin typeface="+mn-lt"/>
        </a:defRPr>
      </a:lvl5pPr>
      <a:lvl6pPr marL="2514474" indent="-228589" algn="l" rtl="0" eaLnBrk="1" fontAlgn="base" hangingPunct="1">
        <a:spcBef>
          <a:spcPct val="20000"/>
        </a:spcBef>
        <a:spcAft>
          <a:spcPct val="0"/>
        </a:spcAft>
        <a:buChar char="»"/>
        <a:defRPr sz="1600">
          <a:solidFill>
            <a:schemeClr val="tx1"/>
          </a:solidFill>
          <a:latin typeface="+mn-lt"/>
        </a:defRPr>
      </a:lvl6pPr>
      <a:lvl7pPr marL="2971652" indent="-228589" algn="l" rtl="0" eaLnBrk="1" fontAlgn="base" hangingPunct="1">
        <a:spcBef>
          <a:spcPct val="20000"/>
        </a:spcBef>
        <a:spcAft>
          <a:spcPct val="0"/>
        </a:spcAft>
        <a:buChar char="»"/>
        <a:defRPr sz="1600">
          <a:solidFill>
            <a:schemeClr val="tx1"/>
          </a:solidFill>
          <a:latin typeface="+mn-lt"/>
        </a:defRPr>
      </a:lvl7pPr>
      <a:lvl8pPr marL="3428829" indent="-228589" algn="l" rtl="0" eaLnBrk="1" fontAlgn="base" hangingPunct="1">
        <a:spcBef>
          <a:spcPct val="20000"/>
        </a:spcBef>
        <a:spcAft>
          <a:spcPct val="0"/>
        </a:spcAft>
        <a:buChar char="»"/>
        <a:defRPr sz="1600">
          <a:solidFill>
            <a:schemeClr val="tx1"/>
          </a:solidFill>
          <a:latin typeface="+mn-lt"/>
        </a:defRPr>
      </a:lvl8pPr>
      <a:lvl9pPr marL="3886006" indent="-228589"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66E207-354A-4598-B732-B0AC02F65319}" type="datetimeFigureOut">
              <a:rPr lang="en-US" smtClean="0"/>
              <a:t>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AF1E5-D581-4AAF-A32C-DC859F7F1FD1}" type="slidenum">
              <a:rPr lang="en-US" smtClean="0"/>
              <a:t>‹#›</a:t>
            </a:fld>
            <a:endParaRPr lang="en-US"/>
          </a:p>
        </p:txBody>
      </p:sp>
    </p:spTree>
    <p:extLst>
      <p:ext uri="{BB962C8B-B14F-4D97-AF65-F5344CB8AC3E}">
        <p14:creationId xmlns:p14="http://schemas.microsoft.com/office/powerpoint/2010/main" val="17590205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hyperlink" Target="https://www.ecdc.europa.eu/en/publications-data/covid-19-reception-and-detention-centres-migrants-and-refugees"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www.ecdc.europa.eu/en/publications-data/covid-19-reception-and-detention-centres-migrants-and-refugees" TargetMode="External"/><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cdc.europa.eu/en/publications-data/covid-19-reception-and-detention-centres-migrants-and-refugees"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5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image" Target="../media/image74.png"/><Relationship Id="rId21" Type="http://schemas.openxmlformats.org/officeDocument/2006/relationships/image" Target="../media/image92.jpe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notesSlide" Target="../notesSlides/notesSlide32.xml"/><Relationship Id="rId16" Type="http://schemas.openxmlformats.org/officeDocument/2006/relationships/image" Target="../media/image87.png"/><Relationship Id="rId20"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19" Type="http://schemas.openxmlformats.org/officeDocument/2006/relationships/image" Target="../media/image90.jpeg"/><Relationship Id="rId4" Type="http://schemas.openxmlformats.org/officeDocument/2006/relationships/image" Target="../media/image75.jpeg"/><Relationship Id="rId9" Type="http://schemas.openxmlformats.org/officeDocument/2006/relationships/image" Target="../media/image80.png"/><Relationship Id="rId14" Type="http://schemas.openxmlformats.org/officeDocument/2006/relationships/image" Target="../media/image85.png"/><Relationship Id="rId22" Type="http://schemas.openxmlformats.org/officeDocument/2006/relationships/image" Target="../media/image93.jpeg"/></Relationships>
</file>

<file path=ppt/slides/_rels/slide6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jpg"/><Relationship Id="rId7" Type="http://schemas.openxmlformats.org/officeDocument/2006/relationships/image" Target="../media/image98.jpg"/><Relationship Id="rId2" Type="http://schemas.openxmlformats.org/officeDocument/2006/relationships/image" Target="../media/image94.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97.png"/><Relationship Id="rId4" Type="http://schemas.openxmlformats.org/officeDocument/2006/relationships/image" Target="../media/image96.jpg"/></Relationships>
</file>

<file path=ppt/slides/_rels/slide6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23.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5.png"/><Relationship Id="rId1" Type="http://schemas.openxmlformats.org/officeDocument/2006/relationships/slideLayout" Target="../slideLayouts/slideLayout23.xml"/><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hyperlink" Target="https://www.osw.waw.pl/sites/default/files/Report_Migration%20from%20Ukraine_net.pdf" TargetMode="External"/><Relationship Id="rId2" Type="http://schemas.openxmlformats.org/officeDocument/2006/relationships/image" Target="../media/image117.png"/><Relationship Id="rId1" Type="http://schemas.openxmlformats.org/officeDocument/2006/relationships/slideLayout" Target="../slideLayouts/slideLayout23.xml"/><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 Id="rId5" Type="http://schemas.openxmlformats.org/officeDocument/2006/relationships/image" Target="../media/image106.png"/><Relationship Id="rId4" Type="http://schemas.openxmlformats.org/officeDocument/2006/relationships/image" Target="../media/image12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7.png"/><Relationship Id="rId1" Type="http://schemas.openxmlformats.org/officeDocument/2006/relationships/slideLayout" Target="../slideLayouts/slideLayout23.xml"/><Relationship Id="rId6" Type="http://schemas.openxmlformats.org/officeDocument/2006/relationships/image" Target="../media/image106.png"/><Relationship Id="rId5" Type="http://schemas.openxmlformats.org/officeDocument/2006/relationships/image" Target="../media/image125.jpeg"/><Relationship Id="rId4" Type="http://schemas.microsoft.com/office/2007/relationships/hdphoto" Target="../media/hdphoto4.wdp"/></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8640" y="3618410"/>
            <a:ext cx="11338560" cy="1365704"/>
          </a:xfrm>
        </p:spPr>
        <p:txBody>
          <a:bodyPr>
            <a:noAutofit/>
          </a:bodyPr>
          <a:lstStyle/>
          <a:p>
            <a:r>
              <a:rPr lang="en-GB" dirty="0">
                <a:latin typeface="Calibri" panose="020F0502020204030204" pitchFamily="34" charset="0"/>
                <a:cs typeface="Calibri" panose="020F0502020204030204" pitchFamily="34" charset="0"/>
              </a:rPr>
              <a:t>ECDC data/guidance on migrant health and infectious diseases</a:t>
            </a:r>
            <a:endParaRPr lang="en-GB" dirty="0"/>
          </a:p>
        </p:txBody>
      </p:sp>
      <p:sp>
        <p:nvSpPr>
          <p:cNvPr id="7" name="Text Box 4"/>
          <p:cNvSpPr txBox="1">
            <a:spLocks noChangeArrowheads="1"/>
          </p:cNvSpPr>
          <p:nvPr/>
        </p:nvSpPr>
        <p:spPr bwMode="auto">
          <a:xfrm>
            <a:off x="648000" y="5829239"/>
            <a:ext cx="8406085" cy="922153"/>
          </a:xfrm>
          <a:prstGeom prst="rect">
            <a:avLst/>
          </a:prstGeom>
          <a:noFill/>
          <a:ln w="38100">
            <a:noFill/>
            <a:miter lim="800000"/>
            <a:headEnd/>
            <a:tailEnd/>
          </a:ln>
        </p:spPr>
        <p:txBody>
          <a:bodyPr lIns="0" tIns="0" rIns="0" bIns="0"/>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Teymur Noori</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European Centre for Disease Prevention and Control (ECDC)</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TBEC</a:t>
            </a:r>
          </a:p>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 April 2021</a:t>
            </a:r>
          </a:p>
        </p:txBody>
      </p:sp>
    </p:spTree>
    <p:extLst>
      <p:ext uri="{BB962C8B-B14F-4D97-AF65-F5344CB8AC3E}">
        <p14:creationId xmlns:p14="http://schemas.microsoft.com/office/powerpoint/2010/main" val="949326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txBox="1">
            <a:spLocks/>
          </p:cNvSpPr>
          <p:nvPr/>
        </p:nvSpPr>
        <p:spPr bwMode="auto">
          <a:xfrm>
            <a:off x="1656268" y="158724"/>
            <a:ext cx="7723259" cy="8223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2100" b="1">
                <a:solidFill>
                  <a:srgbClr val="333333"/>
                </a:solidFill>
                <a:latin typeface="Tahoma" pitchFamily="34" charset="0"/>
                <a:ea typeface="+mj-ea"/>
                <a:cs typeface="Tahoma" pitchFamily="34" charset="0"/>
              </a:defRPr>
            </a:lvl1pPr>
            <a:lvl2pPr algn="l" rtl="0" eaLnBrk="1" fontAlgn="base" hangingPunct="1">
              <a:lnSpc>
                <a:spcPct val="90000"/>
              </a:lnSpc>
              <a:spcBef>
                <a:spcPct val="0"/>
              </a:spcBef>
              <a:spcAft>
                <a:spcPct val="0"/>
              </a:spcAft>
              <a:defRPr sz="2100" b="1">
                <a:solidFill>
                  <a:srgbClr val="333333"/>
                </a:solidFill>
                <a:latin typeface="Tahoma" pitchFamily="34" charset="0"/>
              </a:defRPr>
            </a:lvl2pPr>
            <a:lvl3pPr algn="l" rtl="0" eaLnBrk="1" fontAlgn="base" hangingPunct="1">
              <a:lnSpc>
                <a:spcPct val="90000"/>
              </a:lnSpc>
              <a:spcBef>
                <a:spcPct val="0"/>
              </a:spcBef>
              <a:spcAft>
                <a:spcPct val="0"/>
              </a:spcAft>
              <a:defRPr sz="2100" b="1">
                <a:solidFill>
                  <a:srgbClr val="333333"/>
                </a:solidFill>
                <a:latin typeface="Tahoma" pitchFamily="34" charset="0"/>
              </a:defRPr>
            </a:lvl3pPr>
            <a:lvl4pPr algn="l" rtl="0" eaLnBrk="1" fontAlgn="base" hangingPunct="1">
              <a:lnSpc>
                <a:spcPct val="90000"/>
              </a:lnSpc>
              <a:spcBef>
                <a:spcPct val="0"/>
              </a:spcBef>
              <a:spcAft>
                <a:spcPct val="0"/>
              </a:spcAft>
              <a:defRPr sz="2100" b="1">
                <a:solidFill>
                  <a:srgbClr val="333333"/>
                </a:solidFill>
                <a:latin typeface="Tahoma" pitchFamily="34" charset="0"/>
              </a:defRPr>
            </a:lvl4pPr>
            <a:lvl5pPr algn="l" rtl="0" eaLnBrk="1" fontAlgn="base" hangingPunct="1">
              <a:lnSpc>
                <a:spcPct val="90000"/>
              </a:lnSpc>
              <a:spcBef>
                <a:spcPct val="0"/>
              </a:spcBef>
              <a:spcAft>
                <a:spcPct val="0"/>
              </a:spcAft>
              <a:defRPr sz="2100" b="1">
                <a:solidFill>
                  <a:srgbClr val="333333"/>
                </a:solidFill>
                <a:latin typeface="Tahoma" pitchFamily="34" charset="0"/>
              </a:defRPr>
            </a:lvl5pPr>
            <a:lvl6pPr marL="342884" algn="l" rtl="0" eaLnBrk="1" fontAlgn="base" hangingPunct="1">
              <a:lnSpc>
                <a:spcPct val="90000"/>
              </a:lnSpc>
              <a:spcBef>
                <a:spcPct val="0"/>
              </a:spcBef>
              <a:spcAft>
                <a:spcPct val="0"/>
              </a:spcAft>
              <a:defRPr sz="2100" b="1">
                <a:solidFill>
                  <a:srgbClr val="333333"/>
                </a:solidFill>
                <a:latin typeface="Tahoma" pitchFamily="34" charset="0"/>
              </a:defRPr>
            </a:lvl6pPr>
            <a:lvl7pPr marL="685766" algn="l" rtl="0" eaLnBrk="1" fontAlgn="base" hangingPunct="1">
              <a:lnSpc>
                <a:spcPct val="90000"/>
              </a:lnSpc>
              <a:spcBef>
                <a:spcPct val="0"/>
              </a:spcBef>
              <a:spcAft>
                <a:spcPct val="0"/>
              </a:spcAft>
              <a:defRPr sz="2100" b="1">
                <a:solidFill>
                  <a:srgbClr val="333333"/>
                </a:solidFill>
                <a:latin typeface="Tahoma" pitchFamily="34" charset="0"/>
              </a:defRPr>
            </a:lvl7pPr>
            <a:lvl8pPr marL="1028649" algn="l" rtl="0" eaLnBrk="1" fontAlgn="base" hangingPunct="1">
              <a:lnSpc>
                <a:spcPct val="90000"/>
              </a:lnSpc>
              <a:spcBef>
                <a:spcPct val="0"/>
              </a:spcBef>
              <a:spcAft>
                <a:spcPct val="0"/>
              </a:spcAft>
              <a:defRPr sz="2100" b="1">
                <a:solidFill>
                  <a:srgbClr val="333333"/>
                </a:solidFill>
                <a:latin typeface="Tahoma" pitchFamily="34" charset="0"/>
              </a:defRPr>
            </a:lvl8pPr>
            <a:lvl9pPr marL="1371532" algn="l" rtl="0" eaLnBrk="1" fontAlgn="base" hangingPunct="1">
              <a:lnSpc>
                <a:spcPct val="90000"/>
              </a:lnSpc>
              <a:spcBef>
                <a:spcPct val="0"/>
              </a:spcBef>
              <a:spcAft>
                <a:spcPct val="0"/>
              </a:spcAft>
              <a:defRPr sz="2100" b="1">
                <a:solidFill>
                  <a:srgbClr val="333333"/>
                </a:solidFill>
                <a:latin typeface="Tahoma"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HIV diagnoses, by route of transmission, </a:t>
            </a: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t>2010-2019, EU/EEA</a:t>
            </a:r>
            <a:b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rPr>
            </a:br>
            <a:endParaRPr kumimoji="0" lang="en-GB" sz="3200" b="0" i="0" u="none" strike="noStrike" kern="0" cap="none" spc="0" normalizeH="0" baseline="0" noProof="0" dirty="0">
              <a:ln>
                <a:noFill/>
              </a:ln>
              <a:solidFill>
                <a:prstClr val="black"/>
              </a:solidFill>
              <a:effectLst/>
              <a:uLnTx/>
              <a:uFillTx/>
              <a:latin typeface="Calibri" panose="020F0502020204030204" pitchFamily="34" charset="0"/>
              <a:ea typeface="+mj-ea"/>
              <a:cs typeface="Tahoma" pitchFamily="34" charset="0"/>
            </a:endParaRPr>
          </a:p>
        </p:txBody>
      </p:sp>
      <p:sp>
        <p:nvSpPr>
          <p:cNvPr id="18" name="Content Placeholder 15"/>
          <p:cNvSpPr>
            <a:spLocks noGrp="1"/>
          </p:cNvSpPr>
          <p:nvPr>
            <p:ph idx="1"/>
          </p:nvPr>
        </p:nvSpPr>
        <p:spPr bwMode="auto">
          <a:xfrm>
            <a:off x="9039910" y="2089271"/>
            <a:ext cx="1623822" cy="61710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108000" tIns="36000" rIns="72000" bIns="72000" numCol="1" rtlCol="0" anchor="ctr" anchorCtr="0" compatLnSpc="1">
            <a:prstTxWarp prst="textNoShape">
              <a:avLst/>
            </a:prstTxWarp>
            <a:normAutofit/>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algn="ctr"/>
            <a:r>
              <a:rPr lang="en-GB" sz="1600" dirty="0">
                <a:solidFill>
                  <a:schemeClr val="bg1"/>
                </a:solidFill>
                <a:latin typeface="Calibri" panose="020F0502020204030204" pitchFamily="34" charset="0"/>
              </a:rPr>
              <a:t>Other/</a:t>
            </a:r>
          </a:p>
          <a:p>
            <a:pPr algn="ctr"/>
            <a:r>
              <a:rPr lang="en-GB" sz="1600" dirty="0">
                <a:solidFill>
                  <a:schemeClr val="bg1"/>
                </a:solidFill>
                <a:latin typeface="Calibri" panose="020F0502020204030204" pitchFamily="34" charset="0"/>
              </a:rPr>
              <a:t>undetermined</a:t>
            </a:r>
          </a:p>
        </p:txBody>
      </p:sp>
      <p:sp>
        <p:nvSpPr>
          <p:cNvPr id="19" name="TextBox 18"/>
          <p:cNvSpPr txBox="1"/>
          <p:nvPr/>
        </p:nvSpPr>
        <p:spPr>
          <a:xfrm>
            <a:off x="1656269" y="6241969"/>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20" name="Text Box 83"/>
          <p:cNvSpPr txBox="1">
            <a:spLocks noChangeArrowheads="1"/>
          </p:cNvSpPr>
          <p:nvPr/>
        </p:nvSpPr>
        <p:spPr bwMode="auto">
          <a:xfrm>
            <a:off x="1656269" y="6632797"/>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graphicFrame>
        <p:nvGraphicFramePr>
          <p:cNvPr id="21" name="Chart 20">
            <a:extLst>
              <a:ext uri="{FF2B5EF4-FFF2-40B4-BE49-F238E27FC236}">
                <a16:creationId xmlns:a16="http://schemas.microsoft.com/office/drawing/2014/main" id="{E8A6B005-D159-40C4-90E5-EF6192F939A1}"/>
              </a:ext>
            </a:extLst>
          </p:cNvPr>
          <p:cNvGraphicFramePr>
            <a:graphicFrameLocks/>
          </p:cNvGraphicFramePr>
          <p:nvPr/>
        </p:nvGraphicFramePr>
        <p:xfrm>
          <a:off x="1078787" y="1530849"/>
          <a:ext cx="10561833" cy="40480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140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1100-000002000000}"/>
              </a:ext>
            </a:extLst>
          </p:cNvPr>
          <p:cNvGraphicFramePr>
            <a:graphicFrameLocks/>
          </p:cNvGraphicFramePr>
          <p:nvPr/>
        </p:nvGraphicFramePr>
        <p:xfrm>
          <a:off x="432000" y="1448656"/>
          <a:ext cx="10251409" cy="47055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83">
            <a:extLst>
              <a:ext uri="{FF2B5EF4-FFF2-40B4-BE49-F238E27FC236}">
                <a16:creationId xmlns:a16="http://schemas.microsoft.com/office/drawing/2014/main" id="{8528C428-BB56-46B7-915E-33343A56ADE0}"/>
              </a:ext>
            </a:extLst>
          </p:cNvPr>
          <p:cNvSpPr txBox="1">
            <a:spLocks noChangeArrowheads="1"/>
          </p:cNvSpPr>
          <p:nvPr/>
        </p:nvSpPr>
        <p:spPr bwMode="auto">
          <a:xfrm>
            <a:off x="721321" y="6679546"/>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
        <p:nvSpPr>
          <p:cNvPr id="7" name="TextBox 6">
            <a:extLst>
              <a:ext uri="{FF2B5EF4-FFF2-40B4-BE49-F238E27FC236}">
                <a16:creationId xmlns:a16="http://schemas.microsoft.com/office/drawing/2014/main" id="{DD227F42-CD72-449E-A6E6-E063EF911CB9}"/>
              </a:ext>
            </a:extLst>
          </p:cNvPr>
          <p:cNvSpPr txBox="1"/>
          <p:nvPr/>
        </p:nvSpPr>
        <p:spPr>
          <a:xfrm>
            <a:off x="721321" y="6288718"/>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8" name="Title 1">
            <a:extLst>
              <a:ext uri="{FF2B5EF4-FFF2-40B4-BE49-F238E27FC236}">
                <a16:creationId xmlns:a16="http://schemas.microsoft.com/office/drawing/2014/main" id="{D84571FE-84D0-4393-9927-F1D69E5431CD}"/>
              </a:ext>
            </a:extLst>
          </p:cNvPr>
          <p:cNvSpPr>
            <a:spLocks noGrp="1"/>
          </p:cNvSpPr>
          <p:nvPr>
            <p:ph type="title"/>
          </p:nvPr>
        </p:nvSpPr>
        <p:spPr>
          <a:xfrm>
            <a:off x="1306287" y="165195"/>
            <a:ext cx="9409609" cy="822325"/>
          </a:xfrm>
        </p:spPr>
        <p:txBody>
          <a:bodyPr>
            <a:noAutofit/>
          </a:bodyPr>
          <a:lstStyle/>
          <a:p>
            <a:r>
              <a:rPr lang="en-GB" sz="3200" dirty="0">
                <a:latin typeface="Calibri" panose="020F0502020204030204" pitchFamily="34" charset="0"/>
              </a:rPr>
              <a:t>New HIV diagnoses, by year of diagnosis, transmission and migration status, EU/EEA, 2010-2019</a:t>
            </a:r>
          </a:p>
        </p:txBody>
      </p:sp>
      <p:sp>
        <p:nvSpPr>
          <p:cNvPr id="10" name="Rounded Rectangle 8">
            <a:extLst>
              <a:ext uri="{FF2B5EF4-FFF2-40B4-BE49-F238E27FC236}">
                <a16:creationId xmlns:a16="http://schemas.microsoft.com/office/drawing/2014/main" id="{AB1AC557-32BD-4CEA-8086-5012A3537415}"/>
              </a:ext>
            </a:extLst>
          </p:cNvPr>
          <p:cNvSpPr/>
          <p:nvPr/>
        </p:nvSpPr>
        <p:spPr>
          <a:xfrm>
            <a:off x="10006150" y="2971499"/>
            <a:ext cx="1058092" cy="444137"/>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− 25</a:t>
            </a:r>
            <a:r>
              <a:rPr kumimoji="0" lang="en-GB" sz="1800" b="1" i="0" u="none" strike="noStrike" kern="1200" cap="none" spc="0" normalizeH="0" baseline="0" noProof="0" dirty="0">
                <a:ln>
                  <a:noFill/>
                </a:ln>
                <a:solidFill>
                  <a:srgbClr val="00B050"/>
                </a:solidFill>
                <a:effectLst/>
                <a:uLnTx/>
                <a:uFillTx/>
                <a:latin typeface="Tahoma"/>
                <a:ea typeface="+mn-ea"/>
                <a:cs typeface="+mn-cs"/>
              </a:rPr>
              <a:t>%</a:t>
            </a:r>
          </a:p>
        </p:txBody>
      </p:sp>
      <p:sp>
        <p:nvSpPr>
          <p:cNvPr id="11" name="Rectangle 10">
            <a:extLst>
              <a:ext uri="{FF2B5EF4-FFF2-40B4-BE49-F238E27FC236}">
                <a16:creationId xmlns:a16="http://schemas.microsoft.com/office/drawing/2014/main" id="{6EC3681D-8ABC-4FF0-9CB8-7CE69888530D}"/>
              </a:ext>
            </a:extLst>
          </p:cNvPr>
          <p:cNvSpPr/>
          <p:nvPr/>
        </p:nvSpPr>
        <p:spPr>
          <a:xfrm>
            <a:off x="2279576" y="5445224"/>
            <a:ext cx="676875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Tree>
    <p:extLst>
      <p:ext uri="{BB962C8B-B14F-4D97-AF65-F5344CB8AC3E}">
        <p14:creationId xmlns:p14="http://schemas.microsoft.com/office/powerpoint/2010/main" val="155999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0000000-0008-0000-1100-000002000000}"/>
              </a:ext>
            </a:extLst>
          </p:cNvPr>
          <p:cNvGraphicFramePr>
            <a:graphicFrameLocks/>
          </p:cNvGraphicFramePr>
          <p:nvPr/>
        </p:nvGraphicFramePr>
        <p:xfrm>
          <a:off x="432000" y="1448656"/>
          <a:ext cx="10251409" cy="470556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83">
            <a:extLst>
              <a:ext uri="{FF2B5EF4-FFF2-40B4-BE49-F238E27FC236}">
                <a16:creationId xmlns:a16="http://schemas.microsoft.com/office/drawing/2014/main" id="{8528C428-BB56-46B7-915E-33343A56ADE0}"/>
              </a:ext>
            </a:extLst>
          </p:cNvPr>
          <p:cNvSpPr txBox="1">
            <a:spLocks noChangeArrowheads="1"/>
          </p:cNvSpPr>
          <p:nvPr/>
        </p:nvSpPr>
        <p:spPr bwMode="auto">
          <a:xfrm>
            <a:off x="721321" y="6679546"/>
            <a:ext cx="7723258" cy="14542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5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
        <p:nvSpPr>
          <p:cNvPr id="7" name="TextBox 6">
            <a:extLst>
              <a:ext uri="{FF2B5EF4-FFF2-40B4-BE49-F238E27FC236}">
                <a16:creationId xmlns:a16="http://schemas.microsoft.com/office/drawing/2014/main" id="{DD227F42-CD72-449E-A6E6-E063EF911CB9}"/>
              </a:ext>
            </a:extLst>
          </p:cNvPr>
          <p:cNvSpPr txBox="1"/>
          <p:nvPr/>
        </p:nvSpPr>
        <p:spPr>
          <a:xfrm>
            <a:off x="721321" y="6288718"/>
            <a:ext cx="8100900" cy="276999"/>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0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ＭＳ Ｐゴシック" pitchFamily="20" charset="-128"/>
                <a:cs typeface="+mn-cs"/>
              </a:rPr>
              <a:t>Data is adjusted for reporting delay. HIV diagnoses reported by Estonia and Poland excluded due to incomplete reporting on transmission mode during some years of the period; diagnoses reported by Germany, Italy and Spain excluded due to incomplete reporting during a portion of the period.</a:t>
            </a:r>
          </a:p>
        </p:txBody>
      </p:sp>
      <p:sp>
        <p:nvSpPr>
          <p:cNvPr id="8" name="Title 1">
            <a:extLst>
              <a:ext uri="{FF2B5EF4-FFF2-40B4-BE49-F238E27FC236}">
                <a16:creationId xmlns:a16="http://schemas.microsoft.com/office/drawing/2014/main" id="{D84571FE-84D0-4393-9927-F1D69E5431CD}"/>
              </a:ext>
            </a:extLst>
          </p:cNvPr>
          <p:cNvSpPr>
            <a:spLocks noGrp="1"/>
          </p:cNvSpPr>
          <p:nvPr>
            <p:ph type="title"/>
          </p:nvPr>
        </p:nvSpPr>
        <p:spPr>
          <a:xfrm>
            <a:off x="1306287" y="165195"/>
            <a:ext cx="9409609" cy="822325"/>
          </a:xfrm>
        </p:spPr>
        <p:txBody>
          <a:bodyPr>
            <a:noAutofit/>
          </a:bodyPr>
          <a:lstStyle/>
          <a:p>
            <a:r>
              <a:rPr lang="en-GB" sz="3200" dirty="0">
                <a:latin typeface="Calibri" panose="020F0502020204030204" pitchFamily="34" charset="0"/>
              </a:rPr>
              <a:t>New HIV diagnoses, by year of diagnosis, transmission and migration status, EU/EEA, 2010-2019</a:t>
            </a:r>
          </a:p>
        </p:txBody>
      </p:sp>
      <p:sp>
        <p:nvSpPr>
          <p:cNvPr id="9" name="Rounded Rectangle 1">
            <a:extLst>
              <a:ext uri="{FF2B5EF4-FFF2-40B4-BE49-F238E27FC236}">
                <a16:creationId xmlns:a16="http://schemas.microsoft.com/office/drawing/2014/main" id="{6952FAE6-274A-4AE7-8CA9-E6A18FB50436}"/>
              </a:ext>
            </a:extLst>
          </p:cNvPr>
          <p:cNvSpPr/>
          <p:nvPr/>
        </p:nvSpPr>
        <p:spPr>
          <a:xfrm>
            <a:off x="10006150" y="3631474"/>
            <a:ext cx="1058092" cy="444137"/>
          </a:xfrm>
          <a:prstGeom prst="roundRect">
            <a:avLst/>
          </a:prstGeom>
          <a:no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F0"/>
                </a:solidFill>
                <a:effectLst/>
                <a:uLnTx/>
                <a:uFillTx/>
                <a:latin typeface="Tahoma"/>
                <a:ea typeface="+mn-ea"/>
                <a:cs typeface="+mn-cs"/>
              </a:rPr>
              <a:t>+ 22%</a:t>
            </a:r>
          </a:p>
        </p:txBody>
      </p:sp>
      <p:sp>
        <p:nvSpPr>
          <p:cNvPr id="10" name="Rounded Rectangle 8">
            <a:extLst>
              <a:ext uri="{FF2B5EF4-FFF2-40B4-BE49-F238E27FC236}">
                <a16:creationId xmlns:a16="http://schemas.microsoft.com/office/drawing/2014/main" id="{AB1AC557-32BD-4CEA-8086-5012A3537415}"/>
              </a:ext>
            </a:extLst>
          </p:cNvPr>
          <p:cNvSpPr/>
          <p:nvPr/>
        </p:nvSpPr>
        <p:spPr>
          <a:xfrm>
            <a:off x="10006150" y="2971499"/>
            <a:ext cx="1058092" cy="444137"/>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− 25</a:t>
            </a:r>
            <a:r>
              <a:rPr kumimoji="0" lang="en-GB" sz="1800" b="1" i="0" u="none" strike="noStrike" kern="1200" cap="none" spc="0" normalizeH="0" baseline="0" noProof="0" dirty="0">
                <a:ln>
                  <a:noFill/>
                </a:ln>
                <a:solidFill>
                  <a:srgbClr val="00B050"/>
                </a:solidFill>
                <a:effectLst/>
                <a:uLnTx/>
                <a:uFillTx/>
                <a:latin typeface="Tahoma"/>
                <a:ea typeface="+mn-ea"/>
                <a:cs typeface="+mn-cs"/>
              </a:rPr>
              <a:t>%</a:t>
            </a:r>
          </a:p>
        </p:txBody>
      </p:sp>
    </p:spTree>
    <p:extLst>
      <p:ext uri="{BB962C8B-B14F-4D97-AF65-F5344CB8AC3E}">
        <p14:creationId xmlns:p14="http://schemas.microsoft.com/office/powerpoint/2010/main" val="2353138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13302" y="353566"/>
            <a:ext cx="10024366" cy="616744"/>
          </a:xfrm>
        </p:spPr>
        <p:txBody>
          <a:bodyPr>
            <a:noAutofit/>
          </a:bodyPr>
          <a:lstStyle/>
          <a:p>
            <a:r>
              <a:rPr lang="en-US" altLang="en-US" sz="3200" dirty="0">
                <a:latin typeface="Calibri" panose="020F0502020204030204" pitchFamily="34" charset="0"/>
              </a:rPr>
              <a:t>Proportion of HIV diagnoses among natives and migrants</a:t>
            </a:r>
            <a:r>
              <a:rPr lang="en-GB" altLang="en-US" sz="3200" dirty="0">
                <a:latin typeface="Calibri" panose="020F0502020204030204" pitchFamily="34" charset="0"/>
              </a:rPr>
              <a:t>*</a:t>
            </a:r>
            <a:r>
              <a:rPr lang="en-US" altLang="en-US" sz="3200" dirty="0">
                <a:latin typeface="Calibri" panose="020F0502020204030204" pitchFamily="34" charset="0"/>
              </a:rPr>
              <a:t> </a:t>
            </a:r>
            <a:r>
              <a:rPr lang="en-US" altLang="en-US" b="0" dirty="0">
                <a:latin typeface="Calibri" panose="020F0502020204030204" pitchFamily="34" charset="0"/>
              </a:rPr>
              <a:t>EU/EEA, 2019</a:t>
            </a:r>
            <a:endParaRPr lang="en-GB" altLang="en-US" b="0" dirty="0">
              <a:latin typeface="Calibri" panose="020F0502020204030204" pitchFamily="34" charset="0"/>
            </a:endParaRPr>
          </a:p>
        </p:txBody>
      </p:sp>
      <p:graphicFrame>
        <p:nvGraphicFramePr>
          <p:cNvPr id="7" name="Chart 6"/>
          <p:cNvGraphicFramePr>
            <a:graphicFrameLocks/>
          </p:cNvGraphicFramePr>
          <p:nvPr/>
        </p:nvGraphicFramePr>
        <p:xfrm>
          <a:off x="1384662" y="943882"/>
          <a:ext cx="7692185" cy="556981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481273" y="2682474"/>
            <a:ext cx="136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Migrants</a:t>
            </a:r>
          </a:p>
        </p:txBody>
      </p:sp>
      <p:sp>
        <p:nvSpPr>
          <p:cNvPr id="10" name="TextBox 9"/>
          <p:cNvSpPr txBox="1"/>
          <p:nvPr/>
        </p:nvSpPr>
        <p:spPr>
          <a:xfrm>
            <a:off x="4481273" y="3651074"/>
            <a:ext cx="13681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Natives</a:t>
            </a:r>
          </a:p>
        </p:txBody>
      </p:sp>
      <p:cxnSp>
        <p:nvCxnSpPr>
          <p:cNvPr id="5" name="Straight Arrow Connector 4"/>
          <p:cNvCxnSpPr/>
          <p:nvPr/>
        </p:nvCxnSpPr>
        <p:spPr bwMode="auto">
          <a:xfrm flipV="1">
            <a:off x="5460274" y="3265643"/>
            <a:ext cx="893207" cy="71"/>
          </a:xfrm>
          <a:prstGeom prst="straightConnector1">
            <a:avLst/>
          </a:prstGeom>
          <a:noFill/>
          <a:ln w="76200" cap="flat" cmpd="sng" algn="ctr">
            <a:solidFill>
              <a:srgbClr val="C00000"/>
            </a:solidFill>
            <a:prstDash val="solid"/>
            <a:round/>
            <a:headEnd type="none" w="med" len="med"/>
            <a:tailEnd type="triangle"/>
          </a:ln>
          <a:effectLst/>
        </p:spPr>
      </p:cxnSp>
      <p:cxnSp>
        <p:nvCxnSpPr>
          <p:cNvPr id="14" name="Straight Arrow Connector 13"/>
          <p:cNvCxnSpPr/>
          <p:nvPr/>
        </p:nvCxnSpPr>
        <p:spPr bwMode="auto">
          <a:xfrm flipH="1" flipV="1">
            <a:off x="4193241" y="4302892"/>
            <a:ext cx="972108" cy="8255"/>
          </a:xfrm>
          <a:prstGeom prst="straightConnector1">
            <a:avLst/>
          </a:prstGeom>
          <a:noFill/>
          <a:ln w="76200" cap="flat" cmpd="sng" algn="ctr">
            <a:solidFill>
              <a:srgbClr val="00B050"/>
            </a:solidFill>
            <a:prstDash val="solid"/>
            <a:round/>
            <a:headEnd type="none" w="med" len="med"/>
            <a:tailEnd type="triangle"/>
          </a:ln>
          <a:effectLst/>
        </p:spPr>
      </p:cxnSp>
      <p:sp>
        <p:nvSpPr>
          <p:cNvPr id="13" name="TextBox 12"/>
          <p:cNvSpPr txBox="1"/>
          <p:nvPr/>
        </p:nvSpPr>
        <p:spPr>
          <a:xfrm>
            <a:off x="630496" y="6205925"/>
            <a:ext cx="7675440" cy="461665"/>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Data include only cases with known region of origin;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No data were reported by Germany in 2017 and zero cases were reported among migrants in Hungary or Liechtenstein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endParaRPr>
          </a:p>
        </p:txBody>
      </p:sp>
      <p:sp>
        <p:nvSpPr>
          <p:cNvPr id="4" name="Rounded Rectangle 3"/>
          <p:cNvSpPr/>
          <p:nvPr/>
        </p:nvSpPr>
        <p:spPr>
          <a:xfrm>
            <a:off x="8804365" y="1803276"/>
            <a:ext cx="2586446" cy="1906586"/>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*Migrants are all persons born outside of the country in which they were diagnosed </a:t>
            </a:r>
          </a:p>
        </p:txBody>
      </p:sp>
      <p:sp>
        <p:nvSpPr>
          <p:cNvPr id="12" name="Text Box 83">
            <a:extLst>
              <a:ext uri="{FF2B5EF4-FFF2-40B4-BE49-F238E27FC236}">
                <a16:creationId xmlns:a16="http://schemas.microsoft.com/office/drawing/2014/main" id="{528D76A0-BFC1-4260-A338-4D1A3C6D452A}"/>
              </a:ext>
            </a:extLst>
          </p:cNvPr>
          <p:cNvSpPr txBox="1">
            <a:spLocks noChangeArrowheads="1"/>
          </p:cNvSpPr>
          <p:nvPr/>
        </p:nvSpPr>
        <p:spPr bwMode="auto">
          <a:xfrm>
            <a:off x="630496" y="6613280"/>
            <a:ext cx="4121076"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Source: ECDC/WHO (2020). HIV/AIDS Surveillance in Europe 2020– 2019 data</a:t>
            </a:r>
          </a:p>
        </p:txBody>
      </p:sp>
    </p:spTree>
    <p:extLst>
      <p:ext uri="{BB962C8B-B14F-4D97-AF65-F5344CB8AC3E}">
        <p14:creationId xmlns:p14="http://schemas.microsoft.com/office/powerpoint/2010/main" val="1643105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4256" y="142892"/>
            <a:ext cx="10099497" cy="822325"/>
          </a:xfrm>
          <a:noFill/>
        </p:spPr>
        <p:txBody>
          <a:bodyPr>
            <a:noAutofit/>
          </a:bodyPr>
          <a:lstStyle/>
          <a:p>
            <a:r>
              <a:rPr lang="en-GB" dirty="0">
                <a:solidFill>
                  <a:schemeClr val="tx1"/>
                </a:solidFill>
                <a:latin typeface="Calibri" panose="020F0502020204030204" pitchFamily="34" charset="0"/>
              </a:rPr>
              <a:t>Proportion HIV diagnoses in migrants* by region of origin, EU/EEA 2019</a:t>
            </a:r>
          </a:p>
        </p:txBody>
      </p:sp>
      <p:sp>
        <p:nvSpPr>
          <p:cNvPr id="11" name="Rectangle 10"/>
          <p:cNvSpPr/>
          <p:nvPr/>
        </p:nvSpPr>
        <p:spPr bwMode="auto">
          <a:xfrm>
            <a:off x="7608691" y="2171521"/>
            <a:ext cx="2790421" cy="447750"/>
          </a:xfrm>
          <a:prstGeom prst="rect">
            <a:avLst/>
          </a:prstGeom>
          <a:solidFill>
            <a:srgbClr val="00B0F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Central and Eastern Europe</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9" name="TextBox 8"/>
          <p:cNvSpPr txBox="1"/>
          <p:nvPr/>
        </p:nvSpPr>
        <p:spPr>
          <a:xfrm>
            <a:off x="7498210" y="4609226"/>
            <a:ext cx="3043939" cy="590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Migrants include all persons born outside of the country in which the diagnosis was made.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Rectangle 13"/>
          <p:cNvSpPr/>
          <p:nvPr/>
        </p:nvSpPr>
        <p:spPr bwMode="auto">
          <a:xfrm>
            <a:off x="7608690" y="1629989"/>
            <a:ext cx="2790421" cy="476477"/>
          </a:xfrm>
          <a:prstGeom prst="rect">
            <a:avLst/>
          </a:prstGeom>
          <a:solidFill>
            <a:srgbClr val="92D050"/>
          </a:solidFill>
          <a:ln w="9525" cap="flat" cmpd="sng" algn="ctr">
            <a:noFill/>
            <a:prstDash val="solid"/>
            <a:round/>
            <a:headEnd type="none" w="med" len="med"/>
            <a:tailEnd type="none" w="med" len="med"/>
          </a:ln>
          <a:effectLst/>
        </p:spPr>
        <p:txBody>
          <a:bodyPr vert="horz" wrap="square" lIns="108000" tIns="36000" rIns="72000" bIns="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Sub-Saharan Africa</a:t>
            </a:r>
          </a:p>
        </p:txBody>
      </p:sp>
      <p:sp>
        <p:nvSpPr>
          <p:cNvPr id="17" name="Rectangle 16"/>
          <p:cNvSpPr/>
          <p:nvPr/>
        </p:nvSpPr>
        <p:spPr bwMode="auto">
          <a:xfrm>
            <a:off x="7608692" y="3122497"/>
            <a:ext cx="2790421" cy="440987"/>
          </a:xfrm>
          <a:prstGeom prst="rect">
            <a:avLst/>
          </a:prstGeom>
          <a:solidFill>
            <a:srgbClr val="FFC00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Latin American and Caribbean</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Rectangle 17"/>
          <p:cNvSpPr/>
          <p:nvPr/>
        </p:nvSpPr>
        <p:spPr bwMode="auto">
          <a:xfrm>
            <a:off x="7608693" y="3628152"/>
            <a:ext cx="2790418" cy="446078"/>
          </a:xfrm>
          <a:prstGeom prst="rect">
            <a:avLst/>
          </a:prstGeom>
          <a:solidFill>
            <a:srgbClr val="C00000"/>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South and Southeast Asia</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 name="Rectangle 18"/>
          <p:cNvSpPr/>
          <p:nvPr/>
        </p:nvSpPr>
        <p:spPr bwMode="auto">
          <a:xfrm>
            <a:off x="7608692" y="4130208"/>
            <a:ext cx="2822977" cy="437388"/>
          </a:xfrm>
          <a:prstGeom prst="rect">
            <a:avLst/>
          </a:prstGeom>
          <a:solidFill>
            <a:schemeClr val="bg1">
              <a:lumMod val="65000"/>
            </a:schemeClr>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Other</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0" name="TextBox 19"/>
          <p:cNvSpPr txBox="1"/>
          <p:nvPr/>
        </p:nvSpPr>
        <p:spPr>
          <a:xfrm>
            <a:off x="4499134" y="6514770"/>
            <a:ext cx="4067923" cy="461665"/>
          </a:xfrm>
          <a:prstGeom prst="rect">
            <a:avLst/>
          </a:prstGeom>
          <a:noFill/>
          <a:ln w="9525">
            <a:noFill/>
            <a:miter lim="800000"/>
            <a:headEnd/>
            <a:tailEnd/>
          </a:ln>
        </p:spPr>
        <p:txBody>
          <a:bodyPr wrap="square" lIns="0" tIns="0" rIns="0" bIns="0">
            <a:spAutoFit/>
          </a:bodyPr>
          <a:lstStyle>
            <a:defPPr>
              <a:defRPr lang="de-DE"/>
            </a:defPPr>
            <a:lvl1pPr>
              <a:defRPr sz="1000">
                <a:solidFill>
                  <a:prstClr val="black"/>
                </a:solidFill>
                <a:latin typeface="Calibri" panose="020F0502020204030204" pitchFamily="34" charset="0"/>
                <a:ea typeface="ＭＳ Ｐゴシック" pitchFamily="2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Data include only cases with known region of origin;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Hungary and Malta did not report data on country of birth or region of origin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endParaRPr>
          </a:p>
        </p:txBody>
      </p:sp>
      <p:sp>
        <p:nvSpPr>
          <p:cNvPr id="15" name="Text Box 83"/>
          <p:cNvSpPr txBox="1">
            <a:spLocks noChangeArrowheads="1"/>
          </p:cNvSpPr>
          <p:nvPr/>
        </p:nvSpPr>
        <p:spPr bwMode="auto">
          <a:xfrm>
            <a:off x="289023" y="6662577"/>
            <a:ext cx="4121076" cy="153888"/>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itchFamily="20" charset="-128"/>
                <a:cs typeface="+mn-cs"/>
              </a:rPr>
              <a:t>Source: ECDC/WHO (2020). HIV/AIDS Surveillance in Europe 2020– 20119 data</a:t>
            </a:r>
          </a:p>
        </p:txBody>
      </p:sp>
      <p:sp>
        <p:nvSpPr>
          <p:cNvPr id="22" name="Rounded Rectangle 21"/>
          <p:cNvSpPr/>
          <p:nvPr/>
        </p:nvSpPr>
        <p:spPr>
          <a:xfrm>
            <a:off x="966763" y="3506088"/>
            <a:ext cx="625010" cy="365277"/>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44%</a:t>
            </a:r>
          </a:p>
        </p:txBody>
      </p:sp>
      <p:sp>
        <p:nvSpPr>
          <p:cNvPr id="24" name="Rectangle 23"/>
          <p:cNvSpPr/>
          <p:nvPr/>
        </p:nvSpPr>
        <p:spPr bwMode="auto">
          <a:xfrm>
            <a:off x="7608690" y="2685892"/>
            <a:ext cx="2790420" cy="383423"/>
          </a:xfrm>
          <a:prstGeom prst="rect">
            <a:avLst/>
          </a:prstGeom>
          <a:solidFill>
            <a:srgbClr val="0081B7">
              <a:lumMod val="40000"/>
              <a:lumOff val="60000"/>
            </a:srgbClr>
          </a:solidFill>
          <a:ln w="9525" cap="flat" cmpd="sng" algn="ctr">
            <a:noFill/>
            <a:prstDash val="solid"/>
            <a:round/>
            <a:headEnd type="none" w="med" len="med"/>
            <a:tailEnd type="none" w="med" len="med"/>
          </a:ln>
          <a:effectLst/>
        </p:spPr>
        <p:txBody>
          <a:bodyPr vert="horz" wrap="square" lIns="108000" tIns="72000" rIns="72000" bIns="72000" numCol="1" rtlCol="0" anchor="ctr" anchorCtr="0" compatLnSpc="1">
            <a:prstTxWarp prst="textNoShape">
              <a:avLst/>
            </a:prstTxWarp>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sym typeface="Symbol"/>
              </a:rPr>
              <a:t>Western Europe</a:t>
            </a:r>
            <a:endPar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aphicFrame>
        <p:nvGraphicFramePr>
          <p:cNvPr id="16" name="Chart 15">
            <a:extLst>
              <a:ext uri="{FF2B5EF4-FFF2-40B4-BE49-F238E27FC236}">
                <a16:creationId xmlns:a16="http://schemas.microsoft.com/office/drawing/2014/main" id="{00000000-0008-0000-0900-000002000000}"/>
              </a:ext>
            </a:extLst>
          </p:cNvPr>
          <p:cNvGraphicFramePr>
            <a:graphicFrameLocks/>
          </p:cNvGraphicFramePr>
          <p:nvPr/>
        </p:nvGraphicFramePr>
        <p:xfrm>
          <a:off x="1591773" y="1089062"/>
          <a:ext cx="5651508" cy="5221326"/>
        </p:xfrm>
        <a:graphic>
          <a:graphicData uri="http://schemas.openxmlformats.org/drawingml/2006/chart">
            <c:chart xmlns:c="http://schemas.openxmlformats.org/drawingml/2006/chart" xmlns:r="http://schemas.openxmlformats.org/officeDocument/2006/relationships" r:id="rId2"/>
          </a:graphicData>
        </a:graphic>
      </p:graphicFrame>
      <p:sp>
        <p:nvSpPr>
          <p:cNvPr id="21" name="Rectangle 20"/>
          <p:cNvSpPr/>
          <p:nvPr/>
        </p:nvSpPr>
        <p:spPr bwMode="auto">
          <a:xfrm>
            <a:off x="1910271" y="3628152"/>
            <a:ext cx="3000776" cy="148825"/>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30070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D03A52-4D43-4779-95DD-F377FE7C818B}"/>
              </a:ext>
            </a:extLst>
          </p:cNvPr>
          <p:cNvSpPr/>
          <p:nvPr/>
        </p:nvSpPr>
        <p:spPr>
          <a:xfrm>
            <a:off x="1363877" y="873761"/>
            <a:ext cx="4572000" cy="138499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itchFamily="34" charset="0"/>
              </a:rPr>
              <a:t>Where do migrants acquire HIV infection (prior to or after arrival to the EU)?</a:t>
            </a:r>
            <a:endParaRPr kumimoji="0" lang="en-GB" sz="2800" b="0"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a:extLst>
              <a:ext uri="{FF2B5EF4-FFF2-40B4-BE49-F238E27FC236}">
                <a16:creationId xmlns:a16="http://schemas.microsoft.com/office/drawing/2014/main" id="{717CA97B-EDCE-48D7-A42A-A3ECCF61B6A8}"/>
              </a:ext>
            </a:extLst>
          </p:cNvPr>
          <p:cNvPicPr>
            <a:picLocks noChangeAspect="1"/>
          </p:cNvPicPr>
          <p:nvPr/>
        </p:nvPicPr>
        <p:blipFill rotWithShape="1">
          <a:blip r:embed="rId2"/>
          <a:srcRect l="33950" t="14563" r="35611" b="10625"/>
          <a:stretch/>
        </p:blipFill>
        <p:spPr>
          <a:xfrm>
            <a:off x="6897678" y="643110"/>
            <a:ext cx="3839991" cy="530617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48967A8-6FCE-4DF5-80CE-746FF3CDB6B5}"/>
              </a:ext>
            </a:extLst>
          </p:cNvPr>
          <p:cNvPicPr>
            <a:picLocks noChangeAspect="1"/>
          </p:cNvPicPr>
          <p:nvPr/>
        </p:nvPicPr>
        <p:blipFill rotWithShape="1">
          <a:blip r:embed="rId3"/>
          <a:srcRect l="26202" t="25391" r="25649" b="27360"/>
          <a:stretch/>
        </p:blipFill>
        <p:spPr>
          <a:xfrm>
            <a:off x="1037306" y="2755127"/>
            <a:ext cx="5118210" cy="2823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363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03" y="1260978"/>
            <a:ext cx="8395814" cy="4681154"/>
          </a:xfrm>
          <a:prstGeom prst="rect">
            <a:avLst/>
          </a:prstGeom>
          <a:solidFill>
            <a:schemeClr val="bg1"/>
          </a:solidFill>
          <a:ln w="9525">
            <a:solidFill>
              <a:srgbClr val="000000"/>
            </a:solidFill>
            <a:miter lim="800000"/>
            <a:headEnd/>
            <a:tailEnd/>
          </a:ln>
        </p:spPr>
      </p:pic>
      <p:sp>
        <p:nvSpPr>
          <p:cNvPr id="17410" name="Title 1"/>
          <p:cNvSpPr>
            <a:spLocks noGrp="1"/>
          </p:cNvSpPr>
          <p:nvPr>
            <p:ph type="title"/>
          </p:nvPr>
        </p:nvSpPr>
        <p:spPr>
          <a:xfrm>
            <a:off x="1242204" y="222799"/>
            <a:ext cx="9351034" cy="614363"/>
          </a:xfrm>
        </p:spPr>
        <p:txBody>
          <a:bodyPr>
            <a:noAutofit/>
          </a:bodyPr>
          <a:lstStyle/>
          <a:p>
            <a:pPr eaLnBrk="1" hangingPunct="1">
              <a:defRPr/>
            </a:pPr>
            <a:r>
              <a:rPr lang="en-GB" altLang="en-US" sz="3000" dirty="0">
                <a:latin typeface="Calibri" panose="020F0502020204030204" pitchFamily="34" charset="0"/>
                <a:cs typeface="Calibri" pitchFamily="34" charset="0"/>
              </a:rPr>
              <a:t>Where do migrants get infected with HIV (prior to or after arrival to the EU)?</a:t>
            </a:r>
          </a:p>
        </p:txBody>
      </p:sp>
      <p:sp>
        <p:nvSpPr>
          <p:cNvPr id="17415" name="TextBox 8"/>
          <p:cNvSpPr txBox="1">
            <a:spLocks noChangeArrowheads="1"/>
          </p:cNvSpPr>
          <p:nvPr/>
        </p:nvSpPr>
        <p:spPr bwMode="auto">
          <a:xfrm>
            <a:off x="9341308" y="3661771"/>
            <a:ext cx="520358" cy="307777"/>
          </a:xfrm>
          <a:prstGeom prst="rect">
            <a:avLst/>
          </a:prstGeom>
          <a:solidFill>
            <a:srgbClr val="002060"/>
          </a:solidFill>
          <a:ln>
            <a:solidFill>
              <a:srgbClr val="002060"/>
            </a:solid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18%</a:t>
            </a:r>
          </a:p>
        </p:txBody>
      </p:sp>
      <p:sp>
        <p:nvSpPr>
          <p:cNvPr id="17416" name="TextBox 1"/>
          <p:cNvSpPr txBox="1">
            <a:spLocks noChangeArrowheads="1"/>
          </p:cNvSpPr>
          <p:nvPr/>
        </p:nvSpPr>
        <p:spPr bwMode="auto">
          <a:xfrm rot="-680745">
            <a:off x="3281483" y="2284659"/>
            <a:ext cx="66319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8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7" name="TextBox 9"/>
          <p:cNvSpPr txBox="1">
            <a:spLocks noChangeArrowheads="1"/>
          </p:cNvSpPr>
          <p:nvPr/>
        </p:nvSpPr>
        <p:spPr bwMode="auto">
          <a:xfrm rot="-687057">
            <a:off x="3381869" y="3521703"/>
            <a:ext cx="643792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8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8" name="TextBox 2"/>
          <p:cNvSpPr txBox="1">
            <a:spLocks noChangeArrowheads="1"/>
          </p:cNvSpPr>
          <p:nvPr/>
        </p:nvSpPr>
        <p:spPr bwMode="auto">
          <a:xfrm>
            <a:off x="3449709" y="3917160"/>
            <a:ext cx="118063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19" name="TextBox 3"/>
          <p:cNvSpPr txBox="1">
            <a:spLocks noChangeArrowheads="1"/>
          </p:cNvSpPr>
          <p:nvPr/>
        </p:nvSpPr>
        <p:spPr bwMode="auto">
          <a:xfrm>
            <a:off x="3624264" y="1744269"/>
            <a:ext cx="542806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20" name="TextBox 4"/>
          <p:cNvSpPr txBox="1">
            <a:spLocks noChangeArrowheads="1"/>
          </p:cNvSpPr>
          <p:nvPr/>
        </p:nvSpPr>
        <p:spPr bwMode="auto">
          <a:xfrm>
            <a:off x="6426997" y="1744269"/>
            <a:ext cx="1501379"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sp>
        <p:nvSpPr>
          <p:cNvPr id="17424" name="TextBox 3"/>
          <p:cNvSpPr txBox="1">
            <a:spLocks noChangeArrowheads="1"/>
          </p:cNvSpPr>
          <p:nvPr/>
        </p:nvSpPr>
        <p:spPr bwMode="auto">
          <a:xfrm>
            <a:off x="2135562" y="1268763"/>
            <a:ext cx="7992889" cy="384721"/>
          </a:xfrm>
          <a:prstGeom prst="rect">
            <a:avLst/>
          </a:prstGeom>
          <a:solidFill>
            <a:schemeClr val="bg1"/>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9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Source: Rice BD, Elford J, Yin Z et al (2012). A new method to assign country of HIV infection among </a:t>
            </a:r>
            <a:r>
              <a:rPr kumimoji="0" lang="en-GB" altLang="en-US" sz="10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heterosexuals</a:t>
            </a:r>
            <a:r>
              <a:rPr kumimoji="0" lang="en-GB" altLang="en-US" sz="900" b="0"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 born abroad and diagnosed with HIV in the UK. AIDS 26 (15): 1961-6</a:t>
            </a:r>
          </a:p>
        </p:txBody>
      </p:sp>
      <p:sp>
        <p:nvSpPr>
          <p:cNvPr id="2" name="Rectangle 1"/>
          <p:cNvSpPr/>
          <p:nvPr/>
        </p:nvSpPr>
        <p:spPr bwMode="auto">
          <a:xfrm>
            <a:off x="2693626" y="1882381"/>
            <a:ext cx="930641" cy="97475"/>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6858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srgbClr val="000000"/>
              </a:solidFill>
              <a:effectLst/>
              <a:uLnTx/>
              <a:uFillTx/>
              <a:latin typeface="Tahoma"/>
              <a:ea typeface="+mn-ea"/>
              <a:cs typeface="+mn-cs"/>
            </a:endParaRPr>
          </a:p>
        </p:txBody>
      </p:sp>
      <p:cxnSp>
        <p:nvCxnSpPr>
          <p:cNvPr id="19" name="Straight Connector 7"/>
          <p:cNvCxnSpPr>
            <a:cxnSpLocks noChangeShapeType="1"/>
          </p:cNvCxnSpPr>
          <p:nvPr/>
        </p:nvCxnSpPr>
        <p:spPr bwMode="auto">
          <a:xfrm>
            <a:off x="3852485" y="1882089"/>
            <a:ext cx="353616" cy="0"/>
          </a:xfrm>
          <a:prstGeom prst="line">
            <a:avLst/>
          </a:prstGeom>
          <a:noFill/>
          <a:ln w="57150" algn="ctr">
            <a:solidFill>
              <a:srgbClr val="002060"/>
            </a:solidFill>
            <a:round/>
            <a:headEnd/>
            <a:tailEnd/>
          </a:ln>
          <a:extLst>
            <a:ext uri="{909E8E84-426E-40DD-AFC4-6F175D3DCCD1}">
              <a14:hiddenFill xmlns:a14="http://schemas.microsoft.com/office/drawing/2010/main">
                <a:noFill/>
              </a14:hiddenFill>
            </a:ext>
          </a:extLst>
        </p:spPr>
      </p:cxnSp>
      <p:cxnSp>
        <p:nvCxnSpPr>
          <p:cNvPr id="20" name="Straight Connector 16"/>
          <p:cNvCxnSpPr>
            <a:cxnSpLocks noChangeShapeType="1"/>
          </p:cNvCxnSpPr>
          <p:nvPr/>
        </p:nvCxnSpPr>
        <p:spPr bwMode="auto">
          <a:xfrm flipV="1">
            <a:off x="5989444" y="1882378"/>
            <a:ext cx="348853"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17414" name="TextBox 7"/>
          <p:cNvSpPr txBox="1">
            <a:spLocks noChangeArrowheads="1"/>
          </p:cNvSpPr>
          <p:nvPr/>
        </p:nvSpPr>
        <p:spPr bwMode="auto">
          <a:xfrm>
            <a:off x="3395959" y="4420067"/>
            <a:ext cx="417910" cy="307777"/>
          </a:xfrm>
          <a:prstGeom prst="rect">
            <a:avLst/>
          </a:prstGeom>
          <a:solidFill>
            <a:srgbClr val="002060"/>
          </a:solidFill>
          <a:ln>
            <a:solidFill>
              <a:srgbClr val="002060"/>
            </a:solidFill>
          </a:ln>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srgbClr val="FFFFFF"/>
                </a:solidFill>
                <a:effectLst/>
                <a:uLnTx/>
                <a:uFillTx/>
                <a:latin typeface="Calibri" pitchFamily="34" charset="0"/>
                <a:ea typeface="+mn-ea"/>
                <a:cs typeface="Calibri" pitchFamily="34" charset="0"/>
              </a:rPr>
              <a:t>7%</a:t>
            </a:r>
          </a:p>
        </p:txBody>
      </p:sp>
      <p:sp>
        <p:nvSpPr>
          <p:cNvPr id="18" name="TextBox 5"/>
          <p:cNvSpPr txBox="1">
            <a:spLocks noChangeArrowheads="1"/>
          </p:cNvSpPr>
          <p:nvPr/>
        </p:nvSpPr>
        <p:spPr bwMode="auto">
          <a:xfrm>
            <a:off x="4029296" y="1727237"/>
            <a:ext cx="43950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      Clinic-based estimate	            CD4-based estimate</a:t>
            </a:r>
          </a:p>
        </p:txBody>
      </p:sp>
      <p:sp>
        <p:nvSpPr>
          <p:cNvPr id="23" name="TextBox 1"/>
          <p:cNvSpPr txBox="1">
            <a:spLocks noChangeArrowheads="1"/>
          </p:cNvSpPr>
          <p:nvPr/>
        </p:nvSpPr>
        <p:spPr bwMode="auto">
          <a:xfrm rot="20860545">
            <a:off x="3255803" y="2551590"/>
            <a:ext cx="671209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2700" b="0" i="0" u="none" strike="noStrike" kern="1200" cap="none" spc="0" normalizeH="0" baseline="0" noProof="0" dirty="0">
                <a:ln>
                  <a:noFill/>
                </a:ln>
                <a:solidFill>
                  <a:prstClr val="black"/>
                </a:solidFill>
                <a:effectLst/>
                <a:uLnTx/>
                <a:uFillTx/>
                <a:latin typeface="Tahoma" pitchFamily="34" charset="0"/>
                <a:ea typeface="+mn-ea"/>
                <a:cs typeface="+mn-cs"/>
              </a:rPr>
              <a:t> </a:t>
            </a:r>
          </a:p>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7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3" name="Rectangle 2"/>
          <p:cNvSpPr/>
          <p:nvPr/>
        </p:nvSpPr>
        <p:spPr bwMode="auto">
          <a:xfrm>
            <a:off x="5989444" y="1635921"/>
            <a:ext cx="2050775" cy="431510"/>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21" name="TextBox 3"/>
          <p:cNvSpPr txBox="1">
            <a:spLocks noChangeArrowheads="1"/>
          </p:cNvSpPr>
          <p:nvPr/>
        </p:nvSpPr>
        <p:spPr bwMode="auto">
          <a:xfrm>
            <a:off x="744583" y="6401087"/>
            <a:ext cx="7920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100" b="0" i="0" u="none" strike="noStrike" kern="1200" cap="none" spc="0" normalizeH="0" baseline="0" noProof="0" dirty="0">
                <a:ln>
                  <a:noFill/>
                </a:ln>
                <a:solidFill>
                  <a:prstClr val="white">
                    <a:lumMod val="50000"/>
                  </a:prstClr>
                </a:solidFill>
                <a:effectLst/>
                <a:uLnTx/>
                <a:uFillTx/>
                <a:latin typeface="Calibri" pitchFamily="34" charset="0"/>
                <a:ea typeface="+mn-ea"/>
                <a:cs typeface="Calibri" pitchFamily="34" charset="0"/>
              </a:rPr>
              <a:t>Source: Rice BD, Elford J, Yin Z et al (2012). A new method to assign country of HIV infection among heterosexuals born abroad and diagnosed with HIV in the UK. AIDS 26 (15): 1961-6</a:t>
            </a:r>
          </a:p>
        </p:txBody>
      </p:sp>
    </p:spTree>
    <p:extLst>
      <p:ext uri="{BB962C8B-B14F-4D97-AF65-F5344CB8AC3E}">
        <p14:creationId xmlns:p14="http://schemas.microsoft.com/office/powerpoint/2010/main" val="634221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1"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103" y="1260978"/>
            <a:ext cx="8395814" cy="4681154"/>
          </a:xfrm>
          <a:prstGeom prst="rect">
            <a:avLst/>
          </a:prstGeom>
          <a:solidFill>
            <a:schemeClr val="bg1"/>
          </a:solidFill>
          <a:ln w="9525">
            <a:solidFill>
              <a:srgbClr val="000000"/>
            </a:solidFill>
            <a:miter lim="800000"/>
            <a:headEnd/>
            <a:tailEnd/>
          </a:ln>
        </p:spPr>
      </p:pic>
      <p:sp>
        <p:nvSpPr>
          <p:cNvPr id="17415" name="TextBox 8"/>
          <p:cNvSpPr txBox="1">
            <a:spLocks noChangeArrowheads="1"/>
          </p:cNvSpPr>
          <p:nvPr/>
        </p:nvSpPr>
        <p:spPr bwMode="auto">
          <a:xfrm>
            <a:off x="9341308" y="3661771"/>
            <a:ext cx="520358" cy="307777"/>
          </a:xfrm>
          <a:prstGeom prst="rect">
            <a:avLst/>
          </a:prstGeom>
          <a:solidFill>
            <a:srgbClr val="002060"/>
          </a:solidFill>
          <a:ln>
            <a:solidFill>
              <a:srgbClr val="002060"/>
            </a:solid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18%</a:t>
            </a:r>
          </a:p>
        </p:txBody>
      </p:sp>
      <p:sp>
        <p:nvSpPr>
          <p:cNvPr id="17416" name="TextBox 1"/>
          <p:cNvSpPr txBox="1">
            <a:spLocks noChangeArrowheads="1"/>
          </p:cNvSpPr>
          <p:nvPr/>
        </p:nvSpPr>
        <p:spPr bwMode="auto">
          <a:xfrm rot="-680745">
            <a:off x="3281483" y="2284659"/>
            <a:ext cx="663192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8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7" name="TextBox 9"/>
          <p:cNvSpPr txBox="1">
            <a:spLocks noChangeArrowheads="1"/>
          </p:cNvSpPr>
          <p:nvPr/>
        </p:nvSpPr>
        <p:spPr bwMode="auto">
          <a:xfrm rot="-687057">
            <a:off x="3381869" y="3521703"/>
            <a:ext cx="643792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28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8" name="TextBox 2"/>
          <p:cNvSpPr txBox="1">
            <a:spLocks noChangeArrowheads="1"/>
          </p:cNvSpPr>
          <p:nvPr/>
        </p:nvSpPr>
        <p:spPr bwMode="auto">
          <a:xfrm>
            <a:off x="3449709" y="3917160"/>
            <a:ext cx="1180635"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9" name="TextBox 3"/>
          <p:cNvSpPr txBox="1">
            <a:spLocks noChangeArrowheads="1"/>
          </p:cNvSpPr>
          <p:nvPr/>
        </p:nvSpPr>
        <p:spPr bwMode="auto">
          <a:xfrm>
            <a:off x="3624264" y="1744269"/>
            <a:ext cx="5428060"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20" name="TextBox 4"/>
          <p:cNvSpPr txBox="1">
            <a:spLocks noChangeArrowheads="1"/>
          </p:cNvSpPr>
          <p:nvPr/>
        </p:nvSpPr>
        <p:spPr bwMode="auto">
          <a:xfrm>
            <a:off x="6426997" y="1744269"/>
            <a:ext cx="1501379" cy="323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endParaRPr kumimoji="0" lang="en-GB" altLang="en-US"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24" name="TextBox 3"/>
          <p:cNvSpPr txBox="1">
            <a:spLocks noChangeArrowheads="1"/>
          </p:cNvSpPr>
          <p:nvPr/>
        </p:nvSpPr>
        <p:spPr bwMode="auto">
          <a:xfrm>
            <a:off x="2135562" y="1268763"/>
            <a:ext cx="7992889" cy="384721"/>
          </a:xfrm>
          <a:prstGeom prst="rect">
            <a:avLst/>
          </a:prstGeom>
          <a:solidFill>
            <a:schemeClr val="bg1"/>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9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Source: Rice BD, Elford J, Yin Z et al (2012). A new method to assign country of HIV infection among </a:t>
            </a:r>
            <a:r>
              <a:rPr kumimoji="0" lang="en-GB" altLang="en-US" sz="10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heterosexuals</a:t>
            </a:r>
            <a:r>
              <a:rPr kumimoji="0" lang="en-GB" altLang="en-US" sz="900" b="0"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 born abroad and diagnosed with HIV in the UK. AIDS 26 (15): 1961-6</a:t>
            </a:r>
          </a:p>
        </p:txBody>
      </p:sp>
      <p:sp>
        <p:nvSpPr>
          <p:cNvPr id="2" name="Rectangle 1"/>
          <p:cNvSpPr/>
          <p:nvPr/>
        </p:nvSpPr>
        <p:spPr bwMode="auto">
          <a:xfrm>
            <a:off x="2693626" y="1882381"/>
            <a:ext cx="930641" cy="97475"/>
          </a:xfrm>
          <a:prstGeom prst="rect">
            <a:avLst/>
          </a:prstGeom>
          <a:solidFill>
            <a:schemeClr val="bg1"/>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6858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7412" name="TextBox 4"/>
          <p:cNvSpPr txBox="1">
            <a:spLocks noChangeArrowheads="1"/>
          </p:cNvSpPr>
          <p:nvPr/>
        </p:nvSpPr>
        <p:spPr bwMode="auto">
          <a:xfrm>
            <a:off x="3386720" y="3225605"/>
            <a:ext cx="568482" cy="307777"/>
          </a:xfrm>
          <a:prstGeom prst="rect">
            <a:avLst/>
          </a:prstGeom>
          <a:solidFill>
            <a:srgbClr val="FF0000"/>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24%</a:t>
            </a:r>
          </a:p>
        </p:txBody>
      </p:sp>
      <p:cxnSp>
        <p:nvCxnSpPr>
          <p:cNvPr id="19" name="Straight Connector 7"/>
          <p:cNvCxnSpPr>
            <a:cxnSpLocks noChangeShapeType="1"/>
          </p:cNvCxnSpPr>
          <p:nvPr/>
        </p:nvCxnSpPr>
        <p:spPr bwMode="auto">
          <a:xfrm>
            <a:off x="3852485" y="1882089"/>
            <a:ext cx="353616" cy="0"/>
          </a:xfrm>
          <a:prstGeom prst="line">
            <a:avLst/>
          </a:prstGeom>
          <a:noFill/>
          <a:ln w="57150" algn="ctr">
            <a:solidFill>
              <a:srgbClr val="002060"/>
            </a:solidFill>
            <a:round/>
            <a:headEnd/>
            <a:tailEnd/>
          </a:ln>
          <a:extLst>
            <a:ext uri="{909E8E84-426E-40DD-AFC4-6F175D3DCCD1}">
              <a14:hiddenFill xmlns:a14="http://schemas.microsoft.com/office/drawing/2010/main">
                <a:noFill/>
              </a14:hiddenFill>
            </a:ext>
          </a:extLst>
        </p:spPr>
      </p:cxnSp>
      <p:cxnSp>
        <p:nvCxnSpPr>
          <p:cNvPr id="20" name="Straight Connector 16"/>
          <p:cNvCxnSpPr>
            <a:cxnSpLocks noChangeShapeType="1"/>
          </p:cNvCxnSpPr>
          <p:nvPr/>
        </p:nvCxnSpPr>
        <p:spPr bwMode="auto">
          <a:xfrm flipV="1">
            <a:off x="5989444" y="1882378"/>
            <a:ext cx="348853"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17414" name="TextBox 7"/>
          <p:cNvSpPr txBox="1">
            <a:spLocks noChangeArrowheads="1"/>
          </p:cNvSpPr>
          <p:nvPr/>
        </p:nvSpPr>
        <p:spPr bwMode="auto">
          <a:xfrm>
            <a:off x="3395959" y="4420067"/>
            <a:ext cx="417910" cy="307777"/>
          </a:xfrm>
          <a:prstGeom prst="rect">
            <a:avLst/>
          </a:prstGeom>
          <a:solidFill>
            <a:srgbClr val="002060"/>
          </a:solidFill>
          <a:ln>
            <a:solidFill>
              <a:srgbClr val="002060"/>
            </a:solidFill>
          </a:ln>
        </p:spPr>
        <p:txBody>
          <a:bodyPr>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7%</a:t>
            </a:r>
          </a:p>
        </p:txBody>
      </p:sp>
      <p:sp>
        <p:nvSpPr>
          <p:cNvPr id="18" name="TextBox 5"/>
          <p:cNvSpPr txBox="1">
            <a:spLocks noChangeArrowheads="1"/>
          </p:cNvSpPr>
          <p:nvPr/>
        </p:nvSpPr>
        <p:spPr bwMode="auto">
          <a:xfrm>
            <a:off x="4029296" y="1727237"/>
            <a:ext cx="439509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35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      Clinic-based estimate	            CD4-based estimate</a:t>
            </a:r>
          </a:p>
        </p:txBody>
      </p:sp>
      <p:sp>
        <p:nvSpPr>
          <p:cNvPr id="17413" name="TextBox 6"/>
          <p:cNvSpPr txBox="1">
            <a:spLocks noChangeArrowheads="1"/>
          </p:cNvSpPr>
          <p:nvPr/>
        </p:nvSpPr>
        <p:spPr bwMode="auto">
          <a:xfrm>
            <a:off x="9201155" y="1967494"/>
            <a:ext cx="530347" cy="307777"/>
          </a:xfrm>
          <a:prstGeom prst="rect">
            <a:avLst/>
          </a:prstGeom>
          <a:solidFill>
            <a:srgbClr val="FF0000"/>
          </a:solidFill>
          <a:ln>
            <a:noFill/>
          </a:ln>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400" b="1" i="0" u="none" strike="noStrike" kern="1200" cap="none" spc="0" normalizeH="0" baseline="0" noProof="0" dirty="0">
                <a:ln>
                  <a:noFill/>
                </a:ln>
                <a:solidFill>
                  <a:prstClr val="white"/>
                </a:solidFill>
                <a:effectLst/>
                <a:uLnTx/>
                <a:uFillTx/>
                <a:latin typeface="Calibri" pitchFamily="34" charset="0"/>
                <a:ea typeface="+mn-ea"/>
                <a:cs typeface="Calibri" pitchFamily="34" charset="0"/>
              </a:rPr>
              <a:t>46%</a:t>
            </a:r>
          </a:p>
        </p:txBody>
      </p:sp>
      <p:sp>
        <p:nvSpPr>
          <p:cNvPr id="21" name="Title 1"/>
          <p:cNvSpPr>
            <a:spLocks noGrp="1"/>
          </p:cNvSpPr>
          <p:nvPr>
            <p:ph type="title"/>
          </p:nvPr>
        </p:nvSpPr>
        <p:spPr>
          <a:xfrm>
            <a:off x="1242204" y="222799"/>
            <a:ext cx="9351034" cy="614363"/>
          </a:xfrm>
        </p:spPr>
        <p:txBody>
          <a:bodyPr>
            <a:noAutofit/>
          </a:bodyPr>
          <a:lstStyle/>
          <a:p>
            <a:pPr eaLnBrk="1" hangingPunct="1">
              <a:defRPr/>
            </a:pPr>
            <a:r>
              <a:rPr lang="en-GB" altLang="en-US" sz="3000" dirty="0">
                <a:latin typeface="Calibri" panose="020F0502020204030204" pitchFamily="34" charset="0"/>
                <a:cs typeface="Calibri" pitchFamily="34" charset="0"/>
              </a:rPr>
              <a:t>Where do migrants get infected with HIV (prior to or after arrival to the EU)?</a:t>
            </a:r>
          </a:p>
        </p:txBody>
      </p:sp>
      <p:sp>
        <p:nvSpPr>
          <p:cNvPr id="23" name="TextBox 3"/>
          <p:cNvSpPr txBox="1">
            <a:spLocks noChangeArrowheads="1"/>
          </p:cNvSpPr>
          <p:nvPr/>
        </p:nvSpPr>
        <p:spPr bwMode="auto">
          <a:xfrm>
            <a:off x="744583" y="6401087"/>
            <a:ext cx="79200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Aft>
                <a:spcPct val="25000"/>
              </a:spcAft>
              <a:buFont typeface="Wingdings" pitchFamily="2" charset="2"/>
              <a:buChar char="§"/>
              <a:defRPr sz="2400">
                <a:solidFill>
                  <a:schemeClr val="tx1"/>
                </a:solidFill>
                <a:latin typeface="Tahoma" pitchFamily="34" charset="0"/>
              </a:defRPr>
            </a:lvl1pPr>
            <a:lvl2pPr marL="742950" indent="-285750" eaLnBrk="0" hangingPunct="0">
              <a:lnSpc>
                <a:spcPct val="90000"/>
              </a:lnSpc>
              <a:spcAft>
                <a:spcPct val="25000"/>
              </a:spcAft>
              <a:buChar char="–"/>
              <a:defRPr sz="2400">
                <a:solidFill>
                  <a:schemeClr val="tx1"/>
                </a:solidFill>
                <a:latin typeface="Tahoma" pitchFamily="34" charset="0"/>
              </a:defRPr>
            </a:lvl2pPr>
            <a:lvl3pPr marL="1143000" indent="-228600" eaLnBrk="0" hangingPunct="0">
              <a:spcBef>
                <a:spcPct val="20000"/>
              </a:spcBef>
              <a:defRPr>
                <a:solidFill>
                  <a:schemeClr val="tx1"/>
                </a:solidFill>
                <a:latin typeface="Tahoma" pitchFamily="34" charset="0"/>
              </a:defRPr>
            </a:lvl3pPr>
            <a:lvl4pPr marL="1600200" indent="-228600" eaLnBrk="0" hangingPunct="0">
              <a:spcBef>
                <a:spcPct val="20000"/>
              </a:spcBef>
              <a:defRPr sz="1600">
                <a:solidFill>
                  <a:schemeClr val="tx1"/>
                </a:solidFill>
                <a:latin typeface="Tahoma" pitchFamily="34" charset="0"/>
              </a:defRPr>
            </a:lvl4pPr>
            <a:lvl5pPr marL="2057400" indent="-228600" eaLnBrk="0" hangingPunct="0">
              <a:spcBef>
                <a:spcPct val="20000"/>
              </a:spcBef>
              <a:buChar char="»"/>
              <a:defRPr sz="1600">
                <a:solidFill>
                  <a:schemeClr val="tx1"/>
                </a:solidFill>
                <a:latin typeface="Tahoma" pitchFamily="34" charset="0"/>
              </a:defRPr>
            </a:lvl5pPr>
            <a:lvl6pPr marL="2514600" indent="-228600" eaLnBrk="0" fontAlgn="base" hangingPunct="0">
              <a:spcBef>
                <a:spcPct val="20000"/>
              </a:spcBef>
              <a:spcAft>
                <a:spcPct val="0"/>
              </a:spcAft>
              <a:buChar char="»"/>
              <a:defRPr sz="1600">
                <a:solidFill>
                  <a:schemeClr val="tx1"/>
                </a:solidFill>
                <a:latin typeface="Tahoma" pitchFamily="34" charset="0"/>
              </a:defRPr>
            </a:lvl6pPr>
            <a:lvl7pPr marL="2971800" indent="-228600" eaLnBrk="0" fontAlgn="base" hangingPunct="0">
              <a:spcBef>
                <a:spcPct val="20000"/>
              </a:spcBef>
              <a:spcAft>
                <a:spcPct val="0"/>
              </a:spcAft>
              <a:buChar char="»"/>
              <a:defRPr sz="1600">
                <a:solidFill>
                  <a:schemeClr val="tx1"/>
                </a:solidFill>
                <a:latin typeface="Tahoma" pitchFamily="34" charset="0"/>
              </a:defRPr>
            </a:lvl7pPr>
            <a:lvl8pPr marL="3429000" indent="-228600" eaLnBrk="0" fontAlgn="base" hangingPunct="0">
              <a:spcBef>
                <a:spcPct val="20000"/>
              </a:spcBef>
              <a:spcAft>
                <a:spcPct val="0"/>
              </a:spcAft>
              <a:buChar char="»"/>
              <a:defRPr sz="1600">
                <a:solidFill>
                  <a:schemeClr val="tx1"/>
                </a:solidFill>
                <a:latin typeface="Tahoma" pitchFamily="34" charset="0"/>
              </a:defRPr>
            </a:lvl8pPr>
            <a:lvl9pPr marL="3886200" indent="-228600" eaLnBrk="0" fontAlgn="base" hangingPunct="0">
              <a:spcBef>
                <a:spcPct val="20000"/>
              </a:spcBef>
              <a:spcAft>
                <a:spcPct val="0"/>
              </a:spcAft>
              <a:buChar char="»"/>
              <a:defRPr sz="1600">
                <a:solidFill>
                  <a:schemeClr val="tx1"/>
                </a:solidFill>
                <a:latin typeface="Tahoma" pitchFamily="34" charset="0"/>
              </a:defRPr>
            </a:lvl9pPr>
          </a:lstStyle>
          <a:p>
            <a:pPr marL="0" marR="0" lvl="0" indent="0" algn="l" defTabSz="914400" rtl="0" eaLnBrk="1" fontAlgn="auto" latinLnBrk="0" hangingPunct="1">
              <a:lnSpc>
                <a:spcPct val="100000"/>
              </a:lnSpc>
              <a:spcBef>
                <a:spcPts val="0"/>
              </a:spcBef>
              <a:spcAft>
                <a:spcPct val="0"/>
              </a:spcAft>
              <a:buClrTx/>
              <a:buSzTx/>
              <a:buFont typeface="Wingdings" pitchFamily="2" charset="2"/>
              <a:buNone/>
              <a:tabLst/>
              <a:defRPr/>
            </a:pPr>
            <a:r>
              <a:rPr kumimoji="0" lang="en-GB" altLang="en-US" sz="1100" b="0" i="0" u="none" strike="noStrike" kern="1200" cap="none" spc="0" normalizeH="0" baseline="0" noProof="0" dirty="0">
                <a:ln>
                  <a:noFill/>
                </a:ln>
                <a:solidFill>
                  <a:prstClr val="white">
                    <a:lumMod val="50000"/>
                  </a:prstClr>
                </a:solidFill>
                <a:effectLst/>
                <a:uLnTx/>
                <a:uFillTx/>
                <a:latin typeface="Calibri" pitchFamily="34" charset="0"/>
                <a:ea typeface="+mn-ea"/>
                <a:cs typeface="Calibri" pitchFamily="34" charset="0"/>
              </a:rPr>
              <a:t>Source: Rice BD, Elford J, Yin Z et al (2012). A new method to assign country of HIV infection among heterosexuals born abroad and diagnosed with HIV in the UK. AIDS 26 (15): 1961-6</a:t>
            </a:r>
          </a:p>
        </p:txBody>
      </p:sp>
    </p:spTree>
    <p:extLst>
      <p:ext uri="{BB962C8B-B14F-4D97-AF65-F5344CB8AC3E}">
        <p14:creationId xmlns:p14="http://schemas.microsoft.com/office/powerpoint/2010/main" val="962231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763" t="20470" r="33324" b="12594"/>
          <a:stretch/>
        </p:blipFill>
        <p:spPr>
          <a:xfrm>
            <a:off x="2783633" y="404664"/>
            <a:ext cx="6067733" cy="5894369"/>
          </a:xfrm>
          <a:prstGeom prst="rect">
            <a:avLst/>
          </a:prstGeom>
        </p:spPr>
      </p:pic>
      <p:sp>
        <p:nvSpPr>
          <p:cNvPr id="6" name="Text Box 83"/>
          <p:cNvSpPr txBox="1">
            <a:spLocks noChangeArrowheads="1"/>
          </p:cNvSpPr>
          <p:nvPr/>
        </p:nvSpPr>
        <p:spPr bwMode="auto">
          <a:xfrm>
            <a:off x="1678471" y="6597352"/>
            <a:ext cx="6577770" cy="1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ts val="0"/>
              </a:spcBef>
              <a:spcAft>
                <a:spcPct val="0"/>
              </a:spcAft>
              <a:buClrTx/>
              <a:buSzTx/>
              <a:buFont typeface="Wingdings" panose="05000000000000000000" pitchFamily="2" charset="2"/>
              <a:buNone/>
              <a:tabLst/>
              <a:defRPr/>
            </a:pPr>
            <a:r>
              <a:rPr kumimoji="0" lang="en-GB" alt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34" charset="-128"/>
                <a:cs typeface="+mn-cs"/>
              </a:rPr>
              <a:t>Source: Alvarez del-Arco, et al. High levels of post-migration HIV acquisition within nine European countries. AIDS, 2017. </a:t>
            </a:r>
          </a:p>
        </p:txBody>
      </p:sp>
    </p:spTree>
    <p:extLst>
      <p:ext uri="{BB962C8B-B14F-4D97-AF65-F5344CB8AC3E}">
        <p14:creationId xmlns:p14="http://schemas.microsoft.com/office/powerpoint/2010/main" val="196954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8002" y="908720"/>
            <a:ext cx="7488359" cy="563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999656" y="2852936"/>
            <a:ext cx="792088" cy="12961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6" name="Oval 5"/>
          <p:cNvSpPr/>
          <p:nvPr/>
        </p:nvSpPr>
        <p:spPr>
          <a:xfrm>
            <a:off x="4007295" y="2852936"/>
            <a:ext cx="2160713"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7" name="Oval 6"/>
          <p:cNvSpPr/>
          <p:nvPr/>
        </p:nvSpPr>
        <p:spPr>
          <a:xfrm>
            <a:off x="7392144" y="2852936"/>
            <a:ext cx="1224136"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9" name="Text Box 83"/>
          <p:cNvSpPr txBox="1">
            <a:spLocks noChangeArrowheads="1"/>
          </p:cNvSpPr>
          <p:nvPr/>
        </p:nvSpPr>
        <p:spPr bwMode="auto">
          <a:xfrm>
            <a:off x="1678471" y="6597352"/>
            <a:ext cx="8064895" cy="14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90000"/>
              </a:lnSpc>
              <a:spcBef>
                <a:spcPts val="0"/>
              </a:spcBef>
              <a:spcAft>
                <a:spcPct val="0"/>
              </a:spcAft>
              <a:buClrTx/>
              <a:buSzTx/>
              <a:buFont typeface="Wingdings" panose="05000000000000000000" pitchFamily="2" charset="2"/>
              <a:buNone/>
              <a:tabLst/>
              <a:defRPr/>
            </a:pPr>
            <a:r>
              <a:rPr kumimoji="0" lang="en-GB" altLang="en-US"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ＭＳ Ｐゴシック" panose="020B0600070205080204" pitchFamily="34" charset="-128"/>
                <a:cs typeface="+mn-cs"/>
              </a:rPr>
              <a:t>Source: Alvarez del-Arco, et al. High levels of post-migration HIV acquisition within nine European countries. AIDS, 2017. </a:t>
            </a:r>
          </a:p>
        </p:txBody>
      </p:sp>
      <p:sp>
        <p:nvSpPr>
          <p:cNvPr id="10" name="Title 1"/>
          <p:cNvSpPr>
            <a:spLocks noGrp="1"/>
          </p:cNvSpPr>
          <p:nvPr>
            <p:ph type="title"/>
          </p:nvPr>
        </p:nvSpPr>
        <p:spPr>
          <a:xfrm>
            <a:off x="1250830" y="129400"/>
            <a:ext cx="7969371" cy="717304"/>
          </a:xfrm>
        </p:spPr>
        <p:txBody>
          <a:bodyPr>
            <a:noAutofit/>
          </a:bodyPr>
          <a:lstStyle/>
          <a:p>
            <a:r>
              <a:rPr lang="en-US" altLang="es-ES" sz="3600" dirty="0">
                <a:latin typeface="Calibri" panose="020F0502020204030204" pitchFamily="34" charset="0"/>
                <a:cs typeface="Calibri" panose="020F0502020204030204" pitchFamily="34" charset="0"/>
              </a:rPr>
              <a:t>Post-migration HIV acquisition </a:t>
            </a:r>
            <a:r>
              <a:rPr lang="en-US" altLang="es-ES" sz="3600" b="0" dirty="0">
                <a:latin typeface="Calibri" panose="020F0502020204030204" pitchFamily="34" charset="0"/>
                <a:cs typeface="Calibri" panose="020F0502020204030204" pitchFamily="34" charset="0"/>
              </a:rPr>
              <a:t>(n=2249)</a:t>
            </a:r>
            <a:endParaRPr lang="en-GB" sz="3600" b="0" dirty="0">
              <a:latin typeface="Calibri" panose="020F0502020204030204" pitchFamily="34" charset="0"/>
              <a:cs typeface="Calibri" panose="020F0502020204030204" pitchFamily="34" charset="0"/>
            </a:endParaRPr>
          </a:p>
        </p:txBody>
      </p:sp>
      <p:sp>
        <p:nvSpPr>
          <p:cNvPr id="8" name="Rounded Rectangle 9">
            <a:extLst>
              <a:ext uri="{FF2B5EF4-FFF2-40B4-BE49-F238E27FC236}">
                <a16:creationId xmlns:a16="http://schemas.microsoft.com/office/drawing/2014/main" id="{7200AE33-F782-40F2-82FA-7138C17E1A45}"/>
              </a:ext>
            </a:extLst>
          </p:cNvPr>
          <p:cNvSpPr/>
          <p:nvPr/>
        </p:nvSpPr>
        <p:spPr bwMode="auto">
          <a:xfrm>
            <a:off x="1138687" y="1124745"/>
            <a:ext cx="10455215" cy="5405451"/>
          </a:xfrm>
          <a:prstGeom prst="roundRect">
            <a:avLst/>
          </a:prstGeom>
          <a:solidFill>
            <a:srgbClr val="0070C0"/>
          </a:solidFill>
          <a:ln w="38100" cap="flat" cmpd="sng" algn="ctr">
            <a:noFill/>
            <a:prstDash val="solid"/>
            <a:round/>
            <a:headEnd type="none" w="med" len="med"/>
            <a:tailEnd type="none" w="med" len="med"/>
          </a:ln>
          <a:effectLst/>
        </p:spPr>
        <p:txBody>
          <a:bodyPr vert="horz" wrap="square" lIns="0" tIns="36000" rIns="0" bIns="7200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alt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Why is this important?</a:t>
            </a:r>
          </a:p>
          <a:p>
            <a:pPr marL="257175" marR="0" lvl="0" indent="-257175"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Screening newly arrived migrants at point of entry is not enough</a:t>
            </a:r>
          </a:p>
          <a:p>
            <a:pPr marL="257175" marR="0" lvl="0" indent="-257175"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Some sub-populations of migrants are at-risk for HIV acquisition many years after arrival to the EU</a:t>
            </a:r>
          </a:p>
          <a:p>
            <a:pPr marL="257175" marR="0" lvl="0" indent="-257175"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US" altLang="en-US" sz="2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Countries should develop and deliver targeted primary HIV prevention programmes to migrant populations at risk</a:t>
            </a:r>
          </a:p>
          <a:p>
            <a:pPr marL="800100" marR="0" lvl="1" indent="-342900" algn="l" defTabSz="914400" rtl="0" eaLnBrk="1" fontAlgn="auto" latinLnBrk="0" hangingPunct="1">
              <a:lnSpc>
                <a:spcPct val="100000"/>
              </a:lnSpc>
              <a:spcBef>
                <a:spcPts val="0"/>
              </a:spcBef>
              <a:spcAft>
                <a:spcPts val="1800"/>
              </a:spcAft>
              <a:buClrTx/>
              <a:buSzTx/>
              <a:buFont typeface="Calibri" panose="020F050202020403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Including for those visiting friends and relatives</a:t>
            </a:r>
          </a:p>
        </p:txBody>
      </p:sp>
    </p:spTree>
    <p:extLst>
      <p:ext uri="{BB962C8B-B14F-4D97-AF65-F5344CB8AC3E}">
        <p14:creationId xmlns:p14="http://schemas.microsoft.com/office/powerpoint/2010/main" val="28156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latin typeface="Calibri" panose="020F0502020204030204" pitchFamily="34" charset="0"/>
              </a:rPr>
              <a:t>Outline</a:t>
            </a:r>
          </a:p>
        </p:txBody>
      </p:sp>
      <p:sp>
        <p:nvSpPr>
          <p:cNvPr id="3" name="Content Placeholder 2"/>
          <p:cNvSpPr>
            <a:spLocks noGrp="1"/>
          </p:cNvSpPr>
          <p:nvPr>
            <p:ph idx="1"/>
          </p:nvPr>
        </p:nvSpPr>
        <p:spPr>
          <a:xfrm>
            <a:off x="600892" y="1268760"/>
            <a:ext cx="9383542" cy="4896544"/>
          </a:xfrm>
        </p:spPr>
        <p:txBody>
          <a:bodyPr>
            <a:normAutofit/>
          </a:bodyPr>
          <a:lstStyle/>
          <a:p>
            <a:pPr marL="457200" indent="-457200">
              <a:buFont typeface="Wingdings" panose="05000000000000000000" pitchFamily="2" charset="2"/>
              <a:buChar char="§"/>
            </a:pPr>
            <a:r>
              <a:rPr lang="en-GB" dirty="0">
                <a:latin typeface="Calibri" panose="020F0502020204030204" pitchFamily="34" charset="0"/>
              </a:rPr>
              <a:t>ECDC epidemiology of infectious diseases among migrants in the EU/EEA </a:t>
            </a:r>
          </a:p>
          <a:p>
            <a:pPr lvl="2">
              <a:buFont typeface="Calibri" panose="020F0502020204030204" pitchFamily="34" charset="0"/>
              <a:buChar char="−"/>
            </a:pPr>
            <a:r>
              <a:rPr lang="en-GB" sz="2400" dirty="0">
                <a:latin typeface="Calibri" panose="020F0502020204030204" pitchFamily="34" charset="0"/>
              </a:rPr>
              <a:t>HIV</a:t>
            </a:r>
          </a:p>
          <a:p>
            <a:pPr lvl="2">
              <a:buFont typeface="Calibri" panose="020F0502020204030204" pitchFamily="34" charset="0"/>
              <a:buChar char="−"/>
            </a:pPr>
            <a:r>
              <a:rPr lang="en-GB" sz="2400" dirty="0">
                <a:latin typeface="Calibri" panose="020F0502020204030204" pitchFamily="34" charset="0"/>
              </a:rPr>
              <a:t>TB</a:t>
            </a:r>
          </a:p>
          <a:p>
            <a:pPr lvl="2">
              <a:buFont typeface="Calibri" panose="020F0502020204030204" pitchFamily="34" charset="0"/>
              <a:buChar char="−"/>
            </a:pPr>
            <a:endParaRPr lang="en-GB" sz="3600" dirty="0">
              <a:latin typeface="Calibri" panose="020F0502020204030204" pitchFamily="34" charset="0"/>
            </a:endParaRPr>
          </a:p>
          <a:p>
            <a:pPr marL="514350" indent="-514350">
              <a:buFont typeface="Wingdings" panose="05000000000000000000" pitchFamily="2" charset="2"/>
              <a:buChar char="§"/>
            </a:pPr>
            <a:r>
              <a:rPr lang="en-GB" dirty="0">
                <a:latin typeface="Calibri" panose="020F0502020204030204" pitchFamily="34" charset="0"/>
              </a:rPr>
              <a:t>Evidence-based guidance on screening and vaccination of infectious diseases among newly arrived migrants in the EU/EEA</a:t>
            </a:r>
          </a:p>
          <a:p>
            <a:pPr marL="514350" indent="-514350">
              <a:buFont typeface="+mj-lt"/>
              <a:buAutoNum type="arabicPeriod" startAt="2"/>
            </a:pPr>
            <a:endParaRPr lang="en-GB" dirty="0">
              <a:latin typeface="Calibri" panose="020F0502020204030204" pitchFamily="34" charset="0"/>
            </a:endParaRPr>
          </a:p>
          <a:p>
            <a:pPr marL="514350" indent="-514350">
              <a:buFont typeface="Wingdings" panose="05000000000000000000" pitchFamily="2" charset="2"/>
              <a:buChar char="§"/>
            </a:pPr>
            <a:r>
              <a:rPr lang="en-GB" dirty="0">
                <a:latin typeface="Calibri" panose="020F0502020204030204" pitchFamily="34" charset="0"/>
              </a:rPr>
              <a:t>Vulnerabilities and impact of COVID-19 in migrants and ethnic minorities in the EU/EEA</a:t>
            </a:r>
          </a:p>
        </p:txBody>
      </p:sp>
    </p:spTree>
    <p:extLst>
      <p:ext uri="{BB962C8B-B14F-4D97-AF65-F5344CB8AC3E}">
        <p14:creationId xmlns:p14="http://schemas.microsoft.com/office/powerpoint/2010/main" val="249034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p:cNvSpPr txBox="1"/>
          <p:nvPr/>
        </p:nvSpPr>
        <p:spPr>
          <a:xfrm>
            <a:off x="1405204" y="118666"/>
            <a:ext cx="7628706" cy="616320"/>
          </a:xfrm>
          <a:prstGeom prst="rect">
            <a:avLst/>
          </a:prstGeom>
          <a:noFill/>
          <a:ln w="9360">
            <a:noFill/>
          </a:ln>
        </p:spPr>
        <p:txBody>
          <a:bodyPr lIns="0" tIns="0" rIns="0" bIns="0"/>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100" b="1" i="0" u="none" strike="noStrike" kern="1200" cap="none" spc="-1" normalizeH="0" baseline="0" noProof="0" dirty="0">
                <a:ln>
                  <a:noFill/>
                </a:ln>
                <a:solidFill>
                  <a:srgbClr val="333333"/>
                </a:solidFill>
                <a:effectLst/>
                <a:uLnTx/>
                <a:uFill>
                  <a:solidFill>
                    <a:srgbClr val="FFFFFF"/>
                  </a:solidFill>
                </a:uFill>
                <a:latin typeface="Calibri"/>
                <a:ea typeface="+mn-ea"/>
                <a:cs typeface="+mn-cs"/>
              </a:rPr>
              <a:t>Availability of ART for undocumented migrants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333333"/>
                </a:solidFill>
                <a:effectLst/>
                <a:uLnTx/>
                <a:uFill>
                  <a:solidFill>
                    <a:srgbClr val="FFFFFF"/>
                  </a:solidFill>
                </a:uFill>
                <a:latin typeface="Calibri"/>
                <a:ea typeface="+mn-ea"/>
                <a:cs typeface="+mn-cs"/>
              </a:rPr>
              <a:t>2018</a:t>
            </a:r>
            <a:endParaRPr kumimoji="0" lang="en-US" sz="2800" b="0" i="0" u="none" strike="noStrike" kern="1200" cap="none" spc="-1" normalizeH="0" baseline="0" noProof="0" dirty="0">
              <a:ln>
                <a:noFill/>
              </a:ln>
              <a:solidFill>
                <a:srgbClr val="000000"/>
              </a:solidFill>
              <a:effectLst/>
              <a:uLnTx/>
              <a:uFill>
                <a:solidFill>
                  <a:srgbClr val="FFFFFF"/>
                </a:solidFill>
              </a:uFill>
              <a:latin typeface="Calibri"/>
              <a:ea typeface="+mn-ea"/>
              <a:cs typeface="+mn-cs"/>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0258" t="10296" r="651" b="17705"/>
          <a:stretch/>
        </p:blipFill>
        <p:spPr>
          <a:xfrm>
            <a:off x="1847909" y="1058092"/>
            <a:ext cx="8994261" cy="5432655"/>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8450" r="85118" b="79405"/>
          <a:stretch/>
        </p:blipFill>
        <p:spPr>
          <a:xfrm>
            <a:off x="462289" y="3986163"/>
            <a:ext cx="1885829" cy="1106122"/>
          </a:xfrm>
          <a:prstGeom prst="rect">
            <a:avLst/>
          </a:prstGeom>
        </p:spPr>
      </p:pic>
      <p:pic>
        <p:nvPicPr>
          <p:cNvPr id="11" name="Picture 10"/>
          <p:cNvPicPr>
            <a:picLocks noChangeAspect="1"/>
          </p:cNvPicPr>
          <p:nvPr/>
        </p:nvPicPr>
        <p:blipFill rotWithShape="1">
          <a:blip r:embed="rId3"/>
          <a:srcRect l="30697" t="21030" r="29278" b="19333"/>
          <a:stretch/>
        </p:blipFill>
        <p:spPr>
          <a:xfrm>
            <a:off x="6734478" y="1058092"/>
            <a:ext cx="4598863" cy="385435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38308" y="6562238"/>
            <a:ext cx="572419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Times New Roman" panose="02020603050405020304" pitchFamily="18" charset="0"/>
              </a:rPr>
              <a:t>Source: ECDC. Dublin Declaration monitoring 2018; validated unpublished data. </a:t>
            </a:r>
            <a:endParaRPr kumimoji="0" lang="en-GB" sz="1100" b="0" i="0" u="none" strike="noStrike" kern="1200" cap="none" spc="0" normalizeH="0" baseline="0" noProof="0" dirty="0">
              <a:ln>
                <a:noFill/>
              </a:ln>
              <a:solidFill>
                <a:prstClr val="white">
                  <a:lumMod val="50000"/>
                </a:prstClr>
              </a:solidFill>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55460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endParaRPr lang="en-GB" dirty="0"/>
          </a:p>
          <a:p>
            <a:pPr algn="ctr"/>
            <a:r>
              <a:rPr lang="en-GB" sz="4000" dirty="0"/>
              <a:t>TB</a:t>
            </a:r>
          </a:p>
        </p:txBody>
      </p:sp>
    </p:spTree>
    <p:extLst>
      <p:ext uri="{BB962C8B-B14F-4D97-AF65-F5344CB8AC3E}">
        <p14:creationId xmlns:p14="http://schemas.microsoft.com/office/powerpoint/2010/main" val="1438640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TB in persons of foreign origin*, EU/EEA</a:t>
            </a:r>
            <a:r>
              <a:rPr lang="en-GB" baseline="30000" dirty="0"/>
              <a:t>†</a:t>
            </a:r>
            <a:r>
              <a:rPr lang="en-GB" dirty="0"/>
              <a:t>, 2019</a:t>
            </a:r>
          </a:p>
        </p:txBody>
      </p:sp>
      <p:pic>
        <p:nvPicPr>
          <p:cNvPr id="4" name="Picture 3">
            <a:extLst>
              <a:ext uri="{FF2B5EF4-FFF2-40B4-BE49-F238E27FC236}">
                <a16:creationId xmlns:a16="http://schemas.microsoft.com/office/drawing/2014/main" id="{AB5DC2F3-A999-4B49-8F7F-58B48C930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016" y="1033636"/>
            <a:ext cx="11296059" cy="5824364"/>
          </a:xfrm>
          <a:prstGeom prst="rect">
            <a:avLst/>
          </a:prstGeom>
        </p:spPr>
      </p:pic>
      <p:sp>
        <p:nvSpPr>
          <p:cNvPr id="9" name="TextBox 8"/>
          <p:cNvSpPr txBox="1"/>
          <p:nvPr/>
        </p:nvSpPr>
        <p:spPr>
          <a:xfrm>
            <a:off x="889685" y="1207097"/>
            <a:ext cx="5147221" cy="1101923"/>
          </a:xfrm>
          <a:prstGeom prst="snip2DiagRect">
            <a:avLst/>
          </a:prstGeom>
          <a:solidFill>
            <a:srgbClr val="ACDDEF">
              <a:alpha val="50000"/>
            </a:srgbClr>
          </a:solidFill>
        </p:spPr>
        <p:txBody>
          <a:bodyPr wrap="square" rtlCol="0">
            <a:spAutoFit/>
          </a:bodyPr>
          <a:lstStyle/>
          <a:p>
            <a:pPr marL="96834"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17 181 </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TB cases of foreign* origin</a:t>
            </a:r>
          </a:p>
          <a:p>
            <a:pPr marL="96834" marR="0" lvl="0" indent="0" algn="l" defTabSz="914400" rtl="0" eaLnBrk="1" fontAlgn="base" latinLnBrk="0" hangingPunct="1">
              <a:lnSpc>
                <a:spcPct val="100000"/>
              </a:lnSpc>
              <a:spcBef>
                <a:spcPct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Tahoma" pitchFamily="34" charset="0"/>
              <a:ea typeface="+mn-ea"/>
              <a:cs typeface="+mn-cs"/>
            </a:endParaRPr>
          </a:p>
          <a:p>
            <a:pPr marL="96834" marR="0" lvl="0" indent="0" algn="l" defTabSz="914400" rtl="0" eaLnBrk="1" fontAlgn="base" latinLnBrk="0" hangingPunct="1">
              <a:lnSpc>
                <a:spcPct val="10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34.5% </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of all TB cases (range 0.0–95.9%) </a:t>
            </a:r>
          </a:p>
        </p:txBody>
      </p:sp>
      <p:sp>
        <p:nvSpPr>
          <p:cNvPr id="10" name="Rectangle 9"/>
          <p:cNvSpPr/>
          <p:nvPr/>
        </p:nvSpPr>
        <p:spPr>
          <a:xfrm>
            <a:off x="94168" y="6265581"/>
            <a:ext cx="4726060" cy="400110"/>
          </a:xfrm>
          <a:prstGeom prst="rect">
            <a:avLst/>
          </a:prstGeom>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Notified in persons originating from other countries than the reporting country.</a:t>
            </a:r>
            <a:b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br>
            <a:r>
              <a:rPr kumimoji="0" lang="en-GB" sz="1000" b="0" i="0" u="none" strike="noStrike" kern="1200" cap="none" spc="0" normalizeH="0" baseline="30000" noProof="0" dirty="0">
                <a:ln>
                  <a:noFill/>
                </a:ln>
                <a:solidFill>
                  <a:prstClr val="black"/>
                </a:solidFill>
                <a:effectLst/>
                <a:uLnTx/>
                <a:uFillTx/>
                <a:latin typeface="Tahoma" pitchFamily="34" charset="0"/>
                <a:ea typeface="+mn-ea"/>
                <a:cs typeface="+mn-cs"/>
              </a:rPr>
              <a:t>†</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Latvia and Liechtenstein did not report data for 2019.</a:t>
            </a:r>
          </a:p>
        </p:txBody>
      </p:sp>
      <p:sp>
        <p:nvSpPr>
          <p:cNvPr id="11" name="Text Box 83"/>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rPr>
              <a:t>Source: ECDC/WHO (2021). Tuberculosis surveillance and monitoring in Europe 2021–2019 data</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p:txBody>
      </p:sp>
      <p:sp>
        <p:nvSpPr>
          <p:cNvPr id="8" name="Slide Number Placeholder 3"/>
          <p:cNvSpPr>
            <a:spLocks noGrp="1"/>
          </p:cNvSpPr>
          <p:nvPr>
            <p:ph type="sldNum" sz="quarter" idx="10"/>
          </p:nvPr>
        </p:nvSpPr>
        <p:spPr>
          <a:xfrm>
            <a:off x="9108000" y="6480015"/>
            <a:ext cx="2556000"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0567E-5E8F-47A5-90DF-8BFEB1A7152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308956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TB cases in persons of foreign origin*, EU/EEA</a:t>
            </a:r>
            <a:r>
              <a:rPr lang="en-GB" baseline="30000" dirty="0"/>
              <a:t>†</a:t>
            </a:r>
            <a:r>
              <a:rPr lang="en-GB" dirty="0"/>
              <a:t>, 2010–2019</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0567E-5E8F-47A5-90DF-8BFEB1A71525}" type="slidenum">
              <a:rPr kumimoji="0" lang="en-GB" sz="1200" b="0" i="0" u="none" strike="noStrike" kern="1200" cap="none" spc="0" normalizeH="0" baseline="0" noProof="0" smtClean="0">
                <a:ln>
                  <a:noFill/>
                </a:ln>
                <a:solidFill>
                  <a:prstClr val="black"/>
                </a:solidFill>
                <a:effectLst/>
                <a:uLnTx/>
                <a:uFillTx/>
                <a:latin typeface="Tahom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2" name="Text Box 83"/>
          <p:cNvSpPr txBox="1">
            <a:spLocks noChangeArrowheads="1"/>
          </p:cNvSpPr>
          <p:nvPr/>
        </p:nvSpPr>
        <p:spPr bwMode="auto">
          <a:xfrm>
            <a:off x="275215" y="6662577"/>
            <a:ext cx="5199895" cy="373949"/>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rPr>
              <a:t>Source: ECDC/WHO (2021). Tuberculosis surveillance and monitoring in Europe 2021–2019 data</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ＭＳ Ｐゴシック" pitchFamily="20" charset="-128"/>
              <a:cs typeface="+mn-cs"/>
            </a:endParaRPr>
          </a:p>
        </p:txBody>
      </p:sp>
      <p:sp>
        <p:nvSpPr>
          <p:cNvPr id="14" name="TextBox 13"/>
          <p:cNvSpPr txBox="1"/>
          <p:nvPr/>
        </p:nvSpPr>
        <p:spPr>
          <a:xfrm>
            <a:off x="889686" y="1207097"/>
            <a:ext cx="10774314" cy="887048"/>
          </a:xfrm>
          <a:prstGeom prst="snip2DiagRect">
            <a:avLst/>
          </a:prstGeom>
          <a:solidFill>
            <a:srgbClr val="ACDDEF">
              <a:alpha val="50000"/>
            </a:srgbClr>
          </a:solidFill>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The proportion of cases in persons of foreign origin increased from </a:t>
            </a: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25.3%</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 in 2010 to </a:t>
            </a: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34.5%</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 in 2019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The rate of TB cases of foreign origin per 100 000 of the total population varied between </a:t>
            </a: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3.1</a:t>
            </a:r>
            <a:r>
              <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rPr>
              <a:t> and </a:t>
            </a:r>
            <a:r>
              <a:rPr kumimoji="0" lang="en-GB" sz="1800" b="1" i="0" u="none" strike="noStrike" kern="1200" cap="none" spc="0" normalizeH="0" baseline="0" noProof="0" dirty="0">
                <a:ln>
                  <a:noFill/>
                </a:ln>
                <a:solidFill>
                  <a:prstClr val="black"/>
                </a:solidFill>
                <a:effectLst/>
                <a:uLnTx/>
                <a:uFillTx/>
                <a:latin typeface="Tahoma" pitchFamily="34" charset="0"/>
                <a:ea typeface="+mn-ea"/>
                <a:cs typeface="+mn-cs"/>
              </a:rPr>
              <a:t>3.9</a:t>
            </a:r>
            <a:endParaRPr kumimoji="0" lang="en-GB" sz="18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5" name="Picture 4">
            <a:extLst>
              <a:ext uri="{FF2B5EF4-FFF2-40B4-BE49-F238E27FC236}">
                <a16:creationId xmlns:a16="http://schemas.microsoft.com/office/drawing/2014/main" id="{6EE08ECE-4D46-4CB5-813B-A81C64B09F53}"/>
              </a:ext>
            </a:extLst>
          </p:cNvPr>
          <p:cNvPicPr>
            <a:picLocks noChangeAspect="1"/>
          </p:cNvPicPr>
          <p:nvPr/>
        </p:nvPicPr>
        <p:blipFill>
          <a:blip r:embed="rId3"/>
          <a:stretch>
            <a:fillRect/>
          </a:stretch>
        </p:blipFill>
        <p:spPr>
          <a:xfrm>
            <a:off x="2104679" y="2094145"/>
            <a:ext cx="7982642" cy="4108870"/>
          </a:xfrm>
          <a:prstGeom prst="rect">
            <a:avLst/>
          </a:prstGeom>
        </p:spPr>
      </p:pic>
      <p:sp>
        <p:nvSpPr>
          <p:cNvPr id="8" name="Rectangle 7">
            <a:extLst>
              <a:ext uri="{FF2B5EF4-FFF2-40B4-BE49-F238E27FC236}">
                <a16:creationId xmlns:a16="http://schemas.microsoft.com/office/drawing/2014/main" id="{9295EBBA-FFF7-47BF-BB25-EA9D7DF03E8F}"/>
              </a:ext>
            </a:extLst>
          </p:cNvPr>
          <p:cNvSpPr/>
          <p:nvPr/>
        </p:nvSpPr>
        <p:spPr>
          <a:xfrm>
            <a:off x="103499" y="6279396"/>
            <a:ext cx="7842422" cy="400110"/>
          </a:xfrm>
          <a:prstGeom prst="rect">
            <a:avLst/>
          </a:prstGeom>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Notified in persons originating from other countries than the reporting country.</a:t>
            </a:r>
            <a:b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br>
            <a:r>
              <a:rPr kumimoji="0" lang="en-GB" sz="1000" b="0" i="0" u="none" strike="noStrike" kern="1200" cap="none" spc="0" normalizeH="0" baseline="30000" noProof="0" dirty="0">
                <a:ln>
                  <a:noFill/>
                </a:ln>
                <a:solidFill>
                  <a:prstClr val="black"/>
                </a:solidFill>
                <a:effectLst/>
                <a:uLnTx/>
                <a:uFillTx/>
                <a:latin typeface="Tahoma" pitchFamily="34" charset="0"/>
                <a:ea typeface="+mn-ea"/>
                <a:cs typeface="+mn-cs"/>
              </a:rPr>
              <a:t>†</a:t>
            </a:r>
            <a:r>
              <a:rPr kumimoji="0" lang="en-GB" sz="1000" b="0" i="0" u="none" strike="noStrike" kern="1200" cap="none" spc="0" normalizeH="0" baseline="0" noProof="0" dirty="0">
                <a:ln>
                  <a:noFill/>
                </a:ln>
                <a:solidFill>
                  <a:prstClr val="black"/>
                </a:solidFill>
                <a:effectLst/>
                <a:uLnTx/>
                <a:uFillTx/>
                <a:latin typeface="Tahoma" pitchFamily="34" charset="0"/>
                <a:ea typeface="+mn-ea"/>
                <a:cs typeface="+mn-cs"/>
              </a:rPr>
              <a:t> Croatia is not included for 2012. Latvia did not report data for 2018 or 2019. Liechtenstein did not report data for 2019. </a:t>
            </a:r>
          </a:p>
        </p:txBody>
      </p:sp>
    </p:spTree>
    <p:extLst>
      <p:ext uri="{BB962C8B-B14F-4D97-AF65-F5344CB8AC3E}">
        <p14:creationId xmlns:p14="http://schemas.microsoft.com/office/powerpoint/2010/main" val="2128615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57" y="101461"/>
            <a:ext cx="9064697" cy="951722"/>
          </a:xfrm>
        </p:spPr>
        <p:txBody>
          <a:bodyPr>
            <a:noAutofit/>
          </a:bodyPr>
          <a:lstStyle/>
          <a:p>
            <a:r>
              <a:rPr lang="en-GB" sz="3200" dirty="0">
                <a:latin typeface="Calibri" panose="020F0502020204030204" pitchFamily="34" charset="0"/>
                <a:cs typeface="Calibri" panose="020F0502020204030204" pitchFamily="34" charset="0"/>
              </a:rPr>
              <a:t>TB notification rates by origin and year, </a:t>
            </a:r>
            <a:br>
              <a:rPr lang="en-GB" sz="3200" dirty="0">
                <a:latin typeface="Calibri" panose="020F0502020204030204" pitchFamily="34" charset="0"/>
                <a:cs typeface="Calibri" panose="020F0502020204030204" pitchFamily="34" charset="0"/>
              </a:rPr>
            </a:br>
            <a:r>
              <a:rPr lang="en-GB" sz="3200" b="0" dirty="0">
                <a:latin typeface="Calibri" panose="020F0502020204030204" pitchFamily="34" charset="0"/>
                <a:cs typeface="Calibri" panose="020F0502020204030204" pitchFamily="34" charset="0"/>
              </a:rPr>
              <a:t>EU/EEA, 2010-2015</a:t>
            </a:r>
          </a:p>
        </p:txBody>
      </p:sp>
      <p:pic>
        <p:nvPicPr>
          <p:cNvPr id="3" name="Picture 2"/>
          <p:cNvPicPr>
            <a:picLocks noChangeAspect="1"/>
          </p:cNvPicPr>
          <p:nvPr/>
        </p:nvPicPr>
        <p:blipFill>
          <a:blip r:embed="rId3"/>
          <a:stretch>
            <a:fillRect/>
          </a:stretch>
        </p:blipFill>
        <p:spPr>
          <a:xfrm>
            <a:off x="901337" y="1319321"/>
            <a:ext cx="8181755" cy="4962703"/>
          </a:xfrm>
          <a:prstGeom prst="rect">
            <a:avLst/>
          </a:prstGeom>
        </p:spPr>
      </p:pic>
      <p:pic>
        <p:nvPicPr>
          <p:cNvPr id="10" name="Picture 9"/>
          <p:cNvPicPr>
            <a:picLocks noChangeAspect="1"/>
          </p:cNvPicPr>
          <p:nvPr/>
        </p:nvPicPr>
        <p:blipFill rotWithShape="1">
          <a:blip r:embed="rId4"/>
          <a:srcRect l="41257"/>
          <a:stretch/>
        </p:blipFill>
        <p:spPr>
          <a:xfrm>
            <a:off x="9083091" y="3207987"/>
            <a:ext cx="2846107" cy="763940"/>
          </a:xfrm>
          <a:prstGeom prst="rect">
            <a:avLst/>
          </a:prstGeom>
        </p:spPr>
      </p:pic>
      <p:pic>
        <p:nvPicPr>
          <p:cNvPr id="11" name="Picture 10"/>
          <p:cNvPicPr>
            <a:picLocks noChangeAspect="1"/>
          </p:cNvPicPr>
          <p:nvPr/>
        </p:nvPicPr>
        <p:blipFill rotWithShape="1">
          <a:blip r:embed="rId4"/>
          <a:srcRect r="58062"/>
          <a:stretch/>
        </p:blipFill>
        <p:spPr>
          <a:xfrm>
            <a:off x="9092589" y="2442753"/>
            <a:ext cx="2031908" cy="763940"/>
          </a:xfrm>
          <a:prstGeom prst="rect">
            <a:avLst/>
          </a:prstGeom>
        </p:spPr>
      </p:pic>
      <p:sp>
        <p:nvSpPr>
          <p:cNvPr id="8" name="Footer Placeholder 3"/>
          <p:cNvSpPr>
            <a:spLocks noGrp="1"/>
          </p:cNvSpPr>
          <p:nvPr>
            <p:ph type="ftr" sz="quarter" idx="11"/>
          </p:nvPr>
        </p:nvSpPr>
        <p:spPr>
          <a:xfrm>
            <a:off x="741154" y="6492875"/>
            <a:ext cx="52201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Tahoma" panose="020B0604030504040204" pitchFamily="34" charset="0"/>
                <a:cs typeface="Calibri" panose="020F0502020204030204" pitchFamily="34" charset="0"/>
              </a:rPr>
              <a:t>Hollo et al. Eurosurveillance 2017</a:t>
            </a:r>
          </a:p>
        </p:txBody>
      </p:sp>
      <p:sp>
        <p:nvSpPr>
          <p:cNvPr id="9" name="Rectangle 8"/>
          <p:cNvSpPr/>
          <p:nvPr/>
        </p:nvSpPr>
        <p:spPr>
          <a:xfrm>
            <a:off x="4271554" y="2063931"/>
            <a:ext cx="4663439" cy="2517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Rounded Rectangle 11"/>
          <p:cNvSpPr/>
          <p:nvPr/>
        </p:nvSpPr>
        <p:spPr>
          <a:xfrm>
            <a:off x="9861039" y="3971927"/>
            <a:ext cx="1525068" cy="722778"/>
          </a:xfrm>
          <a:prstGeom prst="roundRect">
            <a:avLst/>
          </a:prstGeom>
          <a:solidFill>
            <a:schemeClr val="bg1">
              <a:lumMod val="95000"/>
            </a:schemeClr>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‘End TB 2035’ target </a:t>
            </a:r>
          </a:p>
        </p:txBody>
      </p:sp>
    </p:spTree>
    <p:extLst>
      <p:ext uri="{BB962C8B-B14F-4D97-AF65-F5344CB8AC3E}">
        <p14:creationId xmlns:p14="http://schemas.microsoft.com/office/powerpoint/2010/main" val="168586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57" y="101461"/>
            <a:ext cx="9064697" cy="951722"/>
          </a:xfrm>
        </p:spPr>
        <p:txBody>
          <a:bodyPr>
            <a:noAutofit/>
          </a:bodyPr>
          <a:lstStyle/>
          <a:p>
            <a:r>
              <a:rPr lang="en-GB" sz="3200" dirty="0">
                <a:latin typeface="Calibri" panose="020F0502020204030204" pitchFamily="34" charset="0"/>
                <a:cs typeface="Calibri" panose="020F0502020204030204" pitchFamily="34" charset="0"/>
              </a:rPr>
              <a:t>TB notification rates by origin and year, </a:t>
            </a:r>
            <a:br>
              <a:rPr lang="en-GB" sz="3200" dirty="0">
                <a:latin typeface="Calibri" panose="020F0502020204030204" pitchFamily="34" charset="0"/>
                <a:cs typeface="Calibri" panose="020F0502020204030204" pitchFamily="34" charset="0"/>
              </a:rPr>
            </a:br>
            <a:r>
              <a:rPr lang="en-GB" sz="3200" b="0" dirty="0">
                <a:latin typeface="Calibri" panose="020F0502020204030204" pitchFamily="34" charset="0"/>
                <a:cs typeface="Calibri" panose="020F0502020204030204" pitchFamily="34" charset="0"/>
              </a:rPr>
              <a:t>EU/EEA, 2010-2015</a:t>
            </a:r>
          </a:p>
        </p:txBody>
      </p:sp>
      <p:pic>
        <p:nvPicPr>
          <p:cNvPr id="3" name="Picture 2"/>
          <p:cNvPicPr>
            <a:picLocks noChangeAspect="1"/>
          </p:cNvPicPr>
          <p:nvPr/>
        </p:nvPicPr>
        <p:blipFill>
          <a:blip r:embed="rId3"/>
          <a:stretch>
            <a:fillRect/>
          </a:stretch>
        </p:blipFill>
        <p:spPr>
          <a:xfrm>
            <a:off x="901337" y="1319321"/>
            <a:ext cx="8181755" cy="4962703"/>
          </a:xfrm>
          <a:prstGeom prst="rect">
            <a:avLst/>
          </a:prstGeom>
        </p:spPr>
      </p:pic>
      <p:pic>
        <p:nvPicPr>
          <p:cNvPr id="10" name="Picture 9"/>
          <p:cNvPicPr>
            <a:picLocks noChangeAspect="1"/>
          </p:cNvPicPr>
          <p:nvPr/>
        </p:nvPicPr>
        <p:blipFill rotWithShape="1">
          <a:blip r:embed="rId4"/>
          <a:srcRect l="41257"/>
          <a:stretch/>
        </p:blipFill>
        <p:spPr>
          <a:xfrm>
            <a:off x="9083091" y="3207987"/>
            <a:ext cx="2846107" cy="763940"/>
          </a:xfrm>
          <a:prstGeom prst="rect">
            <a:avLst/>
          </a:prstGeom>
        </p:spPr>
      </p:pic>
      <p:pic>
        <p:nvPicPr>
          <p:cNvPr id="11" name="Picture 10"/>
          <p:cNvPicPr>
            <a:picLocks noChangeAspect="1"/>
          </p:cNvPicPr>
          <p:nvPr/>
        </p:nvPicPr>
        <p:blipFill rotWithShape="1">
          <a:blip r:embed="rId4"/>
          <a:srcRect r="58062"/>
          <a:stretch/>
        </p:blipFill>
        <p:spPr>
          <a:xfrm>
            <a:off x="9092589" y="2442753"/>
            <a:ext cx="2031908" cy="763940"/>
          </a:xfrm>
          <a:prstGeom prst="rect">
            <a:avLst/>
          </a:prstGeom>
        </p:spPr>
      </p:pic>
      <p:sp>
        <p:nvSpPr>
          <p:cNvPr id="8" name="Footer Placeholder 3"/>
          <p:cNvSpPr>
            <a:spLocks noGrp="1"/>
          </p:cNvSpPr>
          <p:nvPr>
            <p:ph type="ftr" sz="quarter" idx="11"/>
          </p:nvPr>
        </p:nvSpPr>
        <p:spPr>
          <a:xfrm>
            <a:off x="741154" y="6492875"/>
            <a:ext cx="522012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Tahoma" panose="020B0604030504040204" pitchFamily="34" charset="0"/>
                <a:cs typeface="Calibri" panose="020F0502020204030204" pitchFamily="34" charset="0"/>
              </a:rPr>
              <a:t>Hollo et al. Eurosurveillance 2017</a:t>
            </a:r>
          </a:p>
        </p:txBody>
      </p:sp>
      <p:sp>
        <p:nvSpPr>
          <p:cNvPr id="12" name="Rounded Rectangle 11"/>
          <p:cNvSpPr/>
          <p:nvPr/>
        </p:nvSpPr>
        <p:spPr>
          <a:xfrm>
            <a:off x="9851207" y="4042808"/>
            <a:ext cx="1525068" cy="72277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‘End TB 2035’ target </a:t>
            </a:r>
          </a:p>
        </p:txBody>
      </p:sp>
    </p:spTree>
    <p:extLst>
      <p:ext uri="{BB962C8B-B14F-4D97-AF65-F5344CB8AC3E}">
        <p14:creationId xmlns:p14="http://schemas.microsoft.com/office/powerpoint/2010/main" val="4171568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032" y="270741"/>
            <a:ext cx="4522839" cy="1769806"/>
          </a:xfrm>
        </p:spPr>
        <p:txBody>
          <a:bodyPr>
            <a:normAutofit/>
          </a:bodyPr>
          <a:lstStyle/>
          <a:p>
            <a:pPr algn="ctr"/>
            <a:r>
              <a:rPr lang="en-GB" sz="2400" b="0" dirty="0">
                <a:latin typeface="Calibri" panose="020F0502020204030204" pitchFamily="34" charset="0"/>
              </a:rPr>
              <a:t>Evidence-based guidance on screening and vaccination of infectious diseases among newly arrived migrants in the EU/EEA</a:t>
            </a:r>
          </a:p>
        </p:txBody>
      </p:sp>
      <p:pic>
        <p:nvPicPr>
          <p:cNvPr id="3" name="Picture 2"/>
          <p:cNvPicPr>
            <a:picLocks noChangeAspect="1"/>
          </p:cNvPicPr>
          <p:nvPr/>
        </p:nvPicPr>
        <p:blipFill rotWithShape="1">
          <a:blip r:embed="rId2"/>
          <a:srcRect l="27109" t="17232" r="42218" b="5703"/>
          <a:stretch/>
        </p:blipFill>
        <p:spPr>
          <a:xfrm>
            <a:off x="1052052" y="2040547"/>
            <a:ext cx="3151168" cy="447084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A8F596A-701E-448F-AE1A-83EC9FEEDA0F}"/>
              </a:ext>
            </a:extLst>
          </p:cNvPr>
          <p:cNvPicPr>
            <a:picLocks noChangeAspect="1"/>
          </p:cNvPicPr>
          <p:nvPr/>
        </p:nvPicPr>
        <p:blipFill rotWithShape="1">
          <a:blip r:embed="rId3"/>
          <a:srcRect l="27985" t="13263" r="38064" b="17803"/>
          <a:stretch/>
        </p:blipFill>
        <p:spPr>
          <a:xfrm>
            <a:off x="5776522" y="783848"/>
            <a:ext cx="5053780" cy="5557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01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817" y="0"/>
            <a:ext cx="10354188" cy="951722"/>
          </a:xfrm>
        </p:spPr>
        <p:txBody>
          <a:bodyPr>
            <a:normAutofit/>
          </a:bodyPr>
          <a:lstStyle/>
          <a:p>
            <a:r>
              <a:rPr lang="en-GB" altLang="en-US" sz="3600" dirty="0">
                <a:latin typeface="Calibri" panose="020F0502020204030204" pitchFamily="34" charset="0"/>
              </a:rPr>
              <a:t>Priority conditions in ECDC guidance</a:t>
            </a:r>
            <a:endParaRPr lang="en-GB" sz="3600" dirty="0"/>
          </a:p>
        </p:txBody>
      </p:sp>
      <p:graphicFrame>
        <p:nvGraphicFramePr>
          <p:cNvPr id="5" name="Content Placeholder 4"/>
          <p:cNvGraphicFramePr>
            <a:graphicFrameLocks noGrp="1"/>
          </p:cNvGraphicFramePr>
          <p:nvPr>
            <p:ph idx="1"/>
          </p:nvPr>
        </p:nvGraphicFramePr>
        <p:xfrm>
          <a:off x="1703512" y="1340768"/>
          <a:ext cx="871296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7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808" y="0"/>
            <a:ext cx="7372199" cy="951722"/>
          </a:xfrm>
        </p:spPr>
        <p:txBody>
          <a:bodyPr>
            <a:normAutofit/>
          </a:bodyPr>
          <a:lstStyle/>
          <a:p>
            <a:r>
              <a:rPr lang="en-GB" sz="3600" dirty="0">
                <a:latin typeface="Calibri" panose="020F0502020204030204" pitchFamily="34" charset="0"/>
                <a:cs typeface="Calibri" panose="020F0502020204030204" pitchFamily="34" charset="0"/>
              </a:rPr>
              <a:t>Refugee flows from 2002-2015</a:t>
            </a:r>
          </a:p>
        </p:txBody>
      </p:sp>
      <p:pic>
        <p:nvPicPr>
          <p:cNvPr id="7" name="expo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5028" y="1107642"/>
            <a:ext cx="9496697" cy="5421274"/>
          </a:xfrm>
          <a:prstGeom prst="rect">
            <a:avLst/>
          </a:prstGeom>
        </p:spPr>
      </p:pic>
      <p:sp>
        <p:nvSpPr>
          <p:cNvPr id="3" name="Rectangle 2"/>
          <p:cNvSpPr/>
          <p:nvPr/>
        </p:nvSpPr>
        <p:spPr>
          <a:xfrm>
            <a:off x="1045029" y="6568105"/>
            <a:ext cx="5638376"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https://earthtime.org/stories/global_refugee_crisis_the_big_picture</a:t>
            </a:r>
          </a:p>
        </p:txBody>
      </p:sp>
    </p:spTree>
    <p:extLst>
      <p:ext uri="{BB962C8B-B14F-4D97-AF65-F5344CB8AC3E}">
        <p14:creationId xmlns:p14="http://schemas.microsoft.com/office/powerpoint/2010/main" val="65634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198194"/>
            <a:ext cx="9313818" cy="713792"/>
          </a:xfrm>
        </p:spPr>
        <p:txBody>
          <a:bodyPr>
            <a:noAutofit/>
          </a:bodyPr>
          <a:lstStyle/>
          <a:p>
            <a:r>
              <a:rPr lang="en-GB" sz="3200" dirty="0">
                <a:latin typeface="Calibri" panose="020F0502020204030204" pitchFamily="34" charset="0"/>
                <a:cs typeface="Calibri" panose="020F0502020204030204" pitchFamily="34" charset="0"/>
              </a:rPr>
              <a:t>Top 10 countries of births of </a:t>
            </a:r>
            <a:r>
              <a:rPr lang="en-GB" sz="3200" u="sng" dirty="0">
                <a:latin typeface="Calibri" panose="020F0502020204030204" pitchFamily="34" charset="0"/>
                <a:cs typeface="Calibri" panose="020F0502020204030204" pitchFamily="34" charset="0"/>
              </a:rPr>
              <a:t>immigrants</a:t>
            </a:r>
            <a:r>
              <a:rPr lang="en-GB" sz="3200" dirty="0">
                <a:latin typeface="Calibri" panose="020F0502020204030204" pitchFamily="34" charset="0"/>
                <a:cs typeface="Calibri" panose="020F0502020204030204" pitchFamily="34" charset="0"/>
              </a:rPr>
              <a:t> and top 10 nationalities of </a:t>
            </a:r>
            <a:r>
              <a:rPr lang="en-GB" sz="3200" u="sng" dirty="0">
                <a:latin typeface="Calibri" panose="020F0502020204030204" pitchFamily="34" charset="0"/>
                <a:cs typeface="Calibri" panose="020F0502020204030204" pitchFamily="34" charset="0"/>
              </a:rPr>
              <a:t>asylum seekers</a:t>
            </a:r>
            <a:r>
              <a:rPr lang="en-GB" sz="3200" dirty="0">
                <a:latin typeface="Calibri" panose="020F0502020204030204" pitchFamily="34" charset="0"/>
                <a:cs typeface="Calibri" panose="020F0502020204030204" pitchFamily="34" charset="0"/>
              </a:rPr>
              <a:t> (average 2014-2016)</a:t>
            </a:r>
          </a:p>
        </p:txBody>
      </p:sp>
      <p:graphicFrame>
        <p:nvGraphicFramePr>
          <p:cNvPr id="8" name="Table 7"/>
          <p:cNvGraphicFramePr>
            <a:graphicFrameLocks noGrp="1"/>
          </p:cNvGraphicFramePr>
          <p:nvPr/>
        </p:nvGraphicFramePr>
        <p:xfrm>
          <a:off x="1335923" y="1991565"/>
          <a:ext cx="2717223" cy="3888430"/>
        </p:xfrm>
        <a:graphic>
          <a:graphicData uri="http://schemas.openxmlformats.org/drawingml/2006/table">
            <a:tbl>
              <a:tblPr firstRow="1" firstCol="1" bandRow="1"/>
              <a:tblGrid>
                <a:gridCol w="1121090">
                  <a:extLst>
                    <a:ext uri="{9D8B030D-6E8A-4147-A177-3AD203B41FA5}">
                      <a16:colId xmlns:a16="http://schemas.microsoft.com/office/drawing/2014/main" val="1317362597"/>
                    </a:ext>
                  </a:extLst>
                </a:gridCol>
                <a:gridCol w="1132906">
                  <a:extLst>
                    <a:ext uri="{9D8B030D-6E8A-4147-A177-3AD203B41FA5}">
                      <a16:colId xmlns:a16="http://schemas.microsoft.com/office/drawing/2014/main" val="3010215470"/>
                    </a:ext>
                  </a:extLst>
                </a:gridCol>
                <a:gridCol w="463227">
                  <a:extLst>
                    <a:ext uri="{9D8B030D-6E8A-4147-A177-3AD203B41FA5}">
                      <a16:colId xmlns:a16="http://schemas.microsoft.com/office/drawing/2014/main" val="4119382386"/>
                    </a:ext>
                  </a:extLst>
                </a:gridCol>
              </a:tblGrid>
              <a:tr h="314898">
                <a:tc>
                  <a:txBody>
                    <a:bodyPr/>
                    <a:lstStyle/>
                    <a:p>
                      <a:endParaRPr lang="en-GB" sz="1400" dirty="0">
                        <a:effectLst/>
                        <a:latin typeface="Calibri" panose="020F0502020204030204" pitchFamily="34" charset="0"/>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a:spcAft>
                          <a:spcPts val="0"/>
                        </a:spcAft>
                      </a:pPr>
                      <a:r>
                        <a:rPr lang="en-GB"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EU/EEA</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endParaRPr lang="en-GB" sz="1400" dirty="0">
                        <a:effectLst/>
                        <a:latin typeface="Calibri" panose="020F0502020204030204" pitchFamily="34" charset="0"/>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930329609"/>
                  </a:ext>
                </a:extLst>
              </a:tr>
              <a:tr h="296716">
                <a:tc>
                  <a:txBody>
                    <a:bodyPr/>
                    <a:lstStyle/>
                    <a:p>
                      <a:pPr>
                        <a:spcAft>
                          <a:spcPts val="0"/>
                        </a:spcAft>
                      </a:pPr>
                      <a:r>
                        <a:rPr lang="en-GB"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1,226,859</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1908093"/>
                  </a:ext>
                </a:extLst>
              </a:tr>
              <a:tr h="296716">
                <a:tc>
                  <a:txBody>
                    <a:bodyPr/>
                    <a:lstStyle/>
                    <a:p>
                      <a:pP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Syria</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94,356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2762481"/>
                  </a:ext>
                </a:extLst>
              </a:tr>
              <a:tr h="296716">
                <a:tc>
                  <a:txBody>
                    <a:bodyPr/>
                    <a:lstStyle/>
                    <a:p>
                      <a:pP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China</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83,883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1683599"/>
                  </a:ext>
                </a:extLst>
              </a:tr>
              <a:tr h="296716">
                <a:tc>
                  <a:txBody>
                    <a:bodyPr/>
                    <a:lstStyle/>
                    <a:p>
                      <a:pP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India</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77,002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0220787"/>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Morocco</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50,469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1337324"/>
                  </a:ext>
                </a:extLst>
              </a:tr>
              <a:tr h="309656">
                <a:tc>
                  <a:txBody>
                    <a:bodyPr/>
                    <a:lstStyle/>
                    <a:p>
                      <a:pP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United States</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43,132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792923"/>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Pakistan</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35,764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5129087"/>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Ukraine</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35,384</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9356024"/>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Moldova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29,606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8394269"/>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Russia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24,976</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869161"/>
                  </a:ext>
                </a:extLst>
              </a:tr>
              <a:tr h="296716">
                <a:tc>
                  <a:txBody>
                    <a:bodyPr/>
                    <a:lstStyle/>
                    <a:p>
                      <a:pP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Brazil</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24,915</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3050185"/>
                  </a:ext>
                </a:extLst>
              </a:tr>
              <a:tr h="296716">
                <a:tc>
                  <a:txBody>
                    <a:bodyPr/>
                    <a:lstStyle/>
                    <a:p>
                      <a:pP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Other</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727,371</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565876"/>
                  </a:ext>
                </a:extLst>
              </a:tr>
            </a:tbl>
          </a:graphicData>
        </a:graphic>
      </p:graphicFrame>
      <p:graphicFrame>
        <p:nvGraphicFramePr>
          <p:cNvPr id="11" name="Table 10"/>
          <p:cNvGraphicFramePr>
            <a:graphicFrameLocks noGrp="1"/>
          </p:cNvGraphicFramePr>
          <p:nvPr/>
        </p:nvGraphicFramePr>
        <p:xfrm>
          <a:off x="7187053" y="2060848"/>
          <a:ext cx="2774374" cy="3888430"/>
        </p:xfrm>
        <a:graphic>
          <a:graphicData uri="http://schemas.openxmlformats.org/drawingml/2006/table">
            <a:tbl>
              <a:tblPr firstRow="1" firstCol="1" bandRow="1"/>
              <a:tblGrid>
                <a:gridCol w="1101436">
                  <a:extLst>
                    <a:ext uri="{9D8B030D-6E8A-4147-A177-3AD203B41FA5}">
                      <a16:colId xmlns:a16="http://schemas.microsoft.com/office/drawing/2014/main" val="964721845"/>
                    </a:ext>
                  </a:extLst>
                </a:gridCol>
                <a:gridCol w="1313326">
                  <a:extLst>
                    <a:ext uri="{9D8B030D-6E8A-4147-A177-3AD203B41FA5}">
                      <a16:colId xmlns:a16="http://schemas.microsoft.com/office/drawing/2014/main" val="1573827035"/>
                    </a:ext>
                  </a:extLst>
                </a:gridCol>
                <a:gridCol w="359612">
                  <a:extLst>
                    <a:ext uri="{9D8B030D-6E8A-4147-A177-3AD203B41FA5}">
                      <a16:colId xmlns:a16="http://schemas.microsoft.com/office/drawing/2014/main" val="992889838"/>
                    </a:ext>
                  </a:extLst>
                </a:gridCol>
              </a:tblGrid>
              <a:tr h="299110">
                <a:tc>
                  <a:txBody>
                    <a:bodyPr/>
                    <a:lstStyle/>
                    <a:p>
                      <a:pPr>
                        <a:spcAft>
                          <a:spcPts val="0"/>
                        </a:spcAft>
                      </a:pPr>
                      <a:r>
                        <a:rPr lang="en-GB" sz="14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a:spcAft>
                          <a:spcPts val="0"/>
                        </a:spcAft>
                      </a:pPr>
                      <a:r>
                        <a:rPr lang="en-GB" sz="1400" b="1" dirty="0">
                          <a:solidFill>
                            <a:srgbClr val="FFFFFF"/>
                          </a:solidFill>
                          <a:effectLst/>
                          <a:latin typeface="Calibri" panose="020F0502020204030204" pitchFamily="34" charset="0"/>
                          <a:ea typeface="Batang"/>
                          <a:cs typeface="Times New Roman" panose="02020603050405020304" pitchFamily="18" charset="0"/>
                        </a:rPr>
                        <a:t>EU/EEA</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GB" sz="14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140141447"/>
                  </a:ext>
                </a:extLst>
              </a:tr>
              <a:tr h="299110">
                <a:tc>
                  <a:txBody>
                    <a:bodyPr/>
                    <a:lstStyle/>
                    <a:p>
                      <a:pPr>
                        <a:spcAft>
                          <a:spcPts val="0"/>
                        </a:spcAft>
                      </a:pPr>
                      <a:r>
                        <a:rPr lang="en-GB" sz="1400" b="1" dirty="0">
                          <a:solidFill>
                            <a:srgbClr val="000000"/>
                          </a:solidFill>
                          <a:effectLst/>
                          <a:latin typeface="Calibri" panose="020F0502020204030204" pitchFamily="34" charset="0"/>
                          <a:ea typeface="Batang"/>
                          <a:cs typeface="Times New Roman" panose="02020603050405020304" pitchFamily="18" charset="0"/>
                        </a:rPr>
                        <a:t>Total</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Batang"/>
                          <a:cs typeface="Times New Roman" panose="02020603050405020304" pitchFamily="18" charset="0"/>
                        </a:rPr>
                        <a:t>1,037,378</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b="1" dirty="0">
                          <a:solidFill>
                            <a:srgbClr val="000000"/>
                          </a:solidFill>
                          <a:effectLst/>
                          <a:latin typeface="Calibri" panose="020F0502020204030204" pitchFamily="34" charset="0"/>
                          <a:ea typeface="Batang"/>
                          <a:cs typeface="Times New Roman" panose="02020603050405020304" pitchFamily="18" charset="0"/>
                        </a:rPr>
                        <a:t>%</a:t>
                      </a:r>
                      <a:endParaRPr lang="en-GB" sz="1400" b="1"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7117933"/>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Syria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270,728</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26</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265272"/>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Afghanistan</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137,500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13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8414858"/>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Iraq</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99,930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10</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434232"/>
                  </a:ext>
                </a:extLst>
              </a:tr>
              <a:tr h="299110">
                <a:tc>
                  <a:txBody>
                    <a:bodyPr/>
                    <a:lstStyle/>
                    <a:p>
                      <a:pP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Pakistan</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41,447</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501539"/>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Albania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39,595</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7337098"/>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Nigeria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38,535</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4</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9972234"/>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Eritrea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31,682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3</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666414"/>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Iran</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28,159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3186614"/>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Kosovo </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27,200</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15012"/>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Russia</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18,121</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8539814"/>
                  </a:ext>
                </a:extLst>
              </a:tr>
              <a:tr h="299110">
                <a:tc>
                  <a:txBody>
                    <a:bodyPr/>
                    <a:lstStyle/>
                    <a:p>
                      <a:pPr>
                        <a:spcAft>
                          <a:spcPts val="0"/>
                        </a:spcAft>
                      </a:pPr>
                      <a:r>
                        <a:rPr lang="en-GB" sz="1400">
                          <a:solidFill>
                            <a:srgbClr val="000000"/>
                          </a:solidFill>
                          <a:effectLst/>
                          <a:latin typeface="Calibri" panose="020F0502020204030204" pitchFamily="34" charset="0"/>
                          <a:ea typeface="Batang"/>
                          <a:cs typeface="Times New Roman" panose="02020603050405020304" pitchFamily="18" charset="0"/>
                        </a:rPr>
                        <a:t>Other</a:t>
                      </a:r>
                      <a:endParaRPr lang="en-GB" sz="140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304,482</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GB" sz="1400" dirty="0">
                          <a:solidFill>
                            <a:srgbClr val="000000"/>
                          </a:solidFill>
                          <a:effectLst/>
                          <a:latin typeface="Calibri" panose="020F0502020204030204" pitchFamily="34" charset="0"/>
                          <a:ea typeface="Batang"/>
                          <a:cs typeface="Times New Roman" panose="02020603050405020304" pitchFamily="18" charset="0"/>
                        </a:rPr>
                        <a:t>29</a:t>
                      </a:r>
                      <a:endParaRPr lang="en-GB" sz="1400" dirty="0">
                        <a:effectLst/>
                        <a:latin typeface="Tahoma" panose="020B0604030504040204" pitchFamily="34" charset="0"/>
                        <a:ea typeface="Batang"/>
                        <a:cs typeface="Times New Roman" panose="02020603050405020304" pitchFamily="18" charset="0"/>
                      </a:endParaRPr>
                    </a:p>
                  </a:txBody>
                  <a:tcPr marL="51435" marR="5143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9442100"/>
                  </a:ext>
                </a:extLst>
              </a:tr>
            </a:tbl>
          </a:graphicData>
        </a:graphic>
      </p:graphicFrame>
      <p:sp>
        <p:nvSpPr>
          <p:cNvPr id="12" name="Rectangle 11"/>
          <p:cNvSpPr/>
          <p:nvPr/>
        </p:nvSpPr>
        <p:spPr>
          <a:xfrm>
            <a:off x="939569" y="6597349"/>
            <a:ext cx="653753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Source: Eurostat </a:t>
            </a:r>
            <a:r>
              <a:rPr kumimoji="0" lang="en-GB" sz="1000" b="0" i="0" u="none" strike="noStrike" kern="1200" cap="none" spc="0" normalizeH="0" baseline="0" noProof="0" dirty="0" err="1">
                <a:ln>
                  <a:noFill/>
                </a:ln>
                <a:solidFill>
                  <a:prstClr val="white">
                    <a:lumMod val="50000"/>
                  </a:prstClr>
                </a:solidFill>
                <a:effectLst/>
                <a:uLnTx/>
                <a:uFillTx/>
                <a:latin typeface="Calibri" panose="020F0502020204030204" pitchFamily="34" charset="0"/>
                <a:ea typeface="+mn-ea"/>
                <a:cs typeface="Calibri" panose="020F0502020204030204" pitchFamily="34" charset="0"/>
              </a:rPr>
              <a:t>migr_asyappctza</a:t>
            </a:r>
            <a:endParaRPr kumimoji="0" lang="en-GB" sz="1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1285161" y="6011704"/>
            <a:ext cx="2767985" cy="2616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*Covering 56% of non-EU/EEA immigrants</a:t>
            </a:r>
            <a:endParaRPr kumimoji="0" lang="en-GB"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ounded Rectangle 6"/>
          <p:cNvSpPr/>
          <p:nvPr/>
        </p:nvSpPr>
        <p:spPr>
          <a:xfrm>
            <a:off x="4643354" y="2351604"/>
            <a:ext cx="1953491" cy="316835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Important to give primary healthcare workers and policy makers an indication of which infectious diseases are prevalent in the countries of origin, which can guide screening efforts at countries of destination</a:t>
            </a:r>
            <a:endParaRPr kumimoji="0" lang="en-GB"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ounded Rectangle 4"/>
          <p:cNvSpPr/>
          <p:nvPr/>
        </p:nvSpPr>
        <p:spPr>
          <a:xfrm>
            <a:off x="6934851" y="1265245"/>
            <a:ext cx="3278777" cy="72413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Top 10 origins (nationalities) of </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Batang"/>
                <a:cs typeface="Calibri" panose="020F0502020204030204" pitchFamily="34" charset="0"/>
              </a:rPr>
              <a:t>asylum seekers </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in the EU/EEA</a:t>
            </a: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ounded Rectangle 12"/>
          <p:cNvSpPr/>
          <p:nvPr/>
        </p:nvSpPr>
        <p:spPr>
          <a:xfrm>
            <a:off x="1055145" y="1197990"/>
            <a:ext cx="3278777" cy="724134"/>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Top 10 countries of birth of </a:t>
            </a:r>
            <a:r>
              <a:rPr kumimoji="0" lang="en-GB" sz="1800" b="1" i="0" u="none" strike="noStrike" kern="1200" cap="none" spc="0" normalizeH="0" baseline="0" noProof="0" dirty="0">
                <a:ln>
                  <a:noFill/>
                </a:ln>
                <a:solidFill>
                  <a:srgbClr val="C00000"/>
                </a:solidFill>
                <a:effectLst/>
                <a:uLnTx/>
                <a:uFillTx/>
                <a:latin typeface="Calibri" panose="020F0502020204030204" pitchFamily="34" charset="0"/>
                <a:ea typeface="Batang"/>
                <a:cs typeface="Calibri" panose="020F0502020204030204" pitchFamily="34" charset="0"/>
              </a:rPr>
              <a:t>immigrants</a:t>
            </a: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Batang"/>
                <a:cs typeface="Calibri" panose="020F0502020204030204" pitchFamily="34" charset="0"/>
              </a:rPr>
              <a:t> to the EU/EEA* </a:t>
            </a:r>
            <a:endPar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73364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783" y="260648"/>
            <a:ext cx="9326880" cy="616744"/>
          </a:xfrm>
        </p:spPr>
        <p:txBody>
          <a:bodyPr>
            <a:noAutofit/>
          </a:bodyPr>
          <a:lstStyle/>
          <a:p>
            <a:r>
              <a:rPr lang="en-GB" sz="3200" dirty="0">
                <a:solidFill>
                  <a:schemeClr val="tx1"/>
                </a:solidFill>
                <a:latin typeface="Calibri" panose="020F0502020204030204" pitchFamily="34" charset="0"/>
              </a:rPr>
              <a:t>Putting migrant health and infectious diseases in context</a:t>
            </a:r>
          </a:p>
        </p:txBody>
      </p:sp>
      <p:sp>
        <p:nvSpPr>
          <p:cNvPr id="4" name="Rectangle 3"/>
          <p:cNvSpPr/>
          <p:nvPr/>
        </p:nvSpPr>
        <p:spPr bwMode="auto">
          <a:xfrm>
            <a:off x="796833" y="1124744"/>
            <a:ext cx="10071463" cy="4968552"/>
          </a:xfrm>
          <a:prstGeom prst="rect">
            <a:avLst/>
          </a:prstGeom>
          <a:solidFill>
            <a:srgbClr val="0070C0"/>
          </a:solidFill>
          <a:ln w="38100" cap="flat" cmpd="sng" algn="ctr">
            <a:noFill/>
            <a:prstDash val="solid"/>
            <a:round/>
            <a:headEnd type="none" w="med" len="med"/>
            <a:tailEnd type="none" w="med" len="med"/>
          </a:ln>
          <a:effectLst/>
        </p:spPr>
        <p:txBody>
          <a:bodyPr vert="horz" wrap="square" lIns="54000" tIns="5400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512 million persons living in the EU-28 in 2017 (1</a:t>
            </a:r>
            <a:r>
              <a:rPr kumimoji="0" lang="en-GB" sz="1800" b="0" i="0"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st</a:t>
            </a: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January)*</a:t>
            </a:r>
          </a:p>
        </p:txBody>
      </p:sp>
      <p:sp>
        <p:nvSpPr>
          <p:cNvPr id="17" name="Rectangle 16"/>
          <p:cNvSpPr/>
          <p:nvPr/>
        </p:nvSpPr>
        <p:spPr>
          <a:xfrm>
            <a:off x="665178" y="6544138"/>
            <a:ext cx="7785865"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a:t>
            </a:r>
            <a:r>
              <a:rPr kumimoji="0" lang="en-GB" sz="11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Eurostat: https://ec.europa.eu/eurostat/statistics-explained/pdfscache/1275.pdf </a:t>
            </a:r>
          </a:p>
        </p:txBody>
      </p:sp>
      <p:sp>
        <p:nvSpPr>
          <p:cNvPr id="12" name="Rectangle 11"/>
          <p:cNvSpPr/>
          <p:nvPr/>
        </p:nvSpPr>
        <p:spPr bwMode="auto">
          <a:xfrm>
            <a:off x="8715979" y="4409026"/>
            <a:ext cx="2156606" cy="1684271"/>
          </a:xfrm>
          <a:prstGeom prst="rect">
            <a:avLst/>
          </a:prstGeom>
          <a:solidFill>
            <a:srgbClr val="FF0000"/>
          </a:solidFill>
          <a:ln w="38100" cap="flat" cmpd="sng" algn="ctr">
            <a:noFill/>
            <a:prstDash val="solid"/>
            <a:round/>
            <a:headEnd type="none" w="med" len="med"/>
            <a:tailEnd type="none" w="med" len="med"/>
          </a:ln>
          <a:effectLst/>
        </p:spPr>
        <p:txBody>
          <a:bodyPr vert="horz" wrap="square" lIns="5400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57.3 million foreign-born (11.2%)*</a:t>
            </a:r>
          </a:p>
        </p:txBody>
      </p:sp>
      <p:sp>
        <p:nvSpPr>
          <p:cNvPr id="18" name="Rectangle 17"/>
          <p:cNvSpPr/>
          <p:nvPr/>
        </p:nvSpPr>
        <p:spPr bwMode="auto">
          <a:xfrm>
            <a:off x="8715976" y="5005364"/>
            <a:ext cx="2156607" cy="1087932"/>
          </a:xfrm>
          <a:prstGeom prst="rect">
            <a:avLst/>
          </a:prstGeom>
          <a:solidFill>
            <a:srgbClr val="00B050"/>
          </a:solidFill>
          <a:ln w="38100" cap="flat" cmpd="sng" algn="ctr">
            <a:noFill/>
            <a:prstDash val="solid"/>
            <a:round/>
            <a:headEnd type="none" w="med" len="med"/>
            <a:tailEnd type="none" w="med" len="med"/>
          </a:ln>
          <a:effectLst/>
        </p:spPr>
        <p:txBody>
          <a:bodyPr vert="horz" wrap="square" lIns="54000" tIns="5400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36.9 million born outside the EU-28 (7.2%)*</a:t>
            </a:r>
          </a:p>
        </p:txBody>
      </p:sp>
      <p:sp>
        <p:nvSpPr>
          <p:cNvPr id="15" name="Rectangle 14"/>
          <p:cNvSpPr/>
          <p:nvPr/>
        </p:nvSpPr>
        <p:spPr bwMode="auto">
          <a:xfrm>
            <a:off x="10451970" y="5818648"/>
            <a:ext cx="419340" cy="274649"/>
          </a:xfrm>
          <a:prstGeom prst="rect">
            <a:avLst/>
          </a:prstGeom>
          <a:solidFill>
            <a:srgbClr val="FFC000"/>
          </a:solidFill>
          <a:ln w="38100" cap="flat" cmpd="sng" algn="ctr">
            <a:noFill/>
            <a:prstDash val="solid"/>
            <a:round/>
            <a:headEnd type="none" w="med" len="med"/>
            <a:tailEnd type="none" w="med" len="med"/>
          </a:ln>
          <a:effectLst/>
        </p:spPr>
        <p:txBody>
          <a:bodyPr vert="horz" wrap="square" lIns="2700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r>
              <a:rPr kumimoji="0" lang="en-GB" sz="825" b="0" i="0" u="none" strike="noStrike" kern="1200" cap="none" spc="0" normalizeH="0" baseline="0" noProof="0" dirty="0">
                <a:ln>
                  <a:noFill/>
                </a:ln>
                <a:solidFill>
                  <a:prstClr val="white"/>
                </a:solidFill>
                <a:effectLst/>
                <a:uLnTx/>
                <a:uFillTx/>
                <a:latin typeface="Tahoma" pitchFamily="34" charset="0"/>
                <a:ea typeface="+mn-ea"/>
                <a:cs typeface="+mn-cs"/>
              </a:rPr>
              <a:t>Health issues</a:t>
            </a:r>
          </a:p>
        </p:txBody>
      </p:sp>
      <p:sp>
        <p:nvSpPr>
          <p:cNvPr id="16" name="Rectangle 15"/>
          <p:cNvSpPr/>
          <p:nvPr/>
        </p:nvSpPr>
        <p:spPr bwMode="auto">
          <a:xfrm>
            <a:off x="10750731" y="5995851"/>
            <a:ext cx="131532" cy="97445"/>
          </a:xfrm>
          <a:prstGeom prst="rect">
            <a:avLst/>
          </a:prstGeom>
          <a:solidFill>
            <a:srgbClr val="C00000"/>
          </a:solidFill>
          <a:ln w="381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0" name="Rounded Rectangular Callout 9"/>
          <p:cNvSpPr/>
          <p:nvPr/>
        </p:nvSpPr>
        <p:spPr>
          <a:xfrm>
            <a:off x="796834" y="1700808"/>
            <a:ext cx="8000460" cy="4392488"/>
          </a:xfrm>
          <a:prstGeom prst="wedgeRoundRectCallout">
            <a:avLst>
              <a:gd name="adj1" fmla="val 74583"/>
              <a:gd name="adj2" fmla="val 48347"/>
              <a:gd name="adj3" fmla="val 16667"/>
            </a:avLst>
          </a:prstGeom>
          <a:solidFill>
            <a:srgbClr val="C00000"/>
          </a:solidFill>
          <a:ln w="28575" cap="flat" cmpd="sng" algn="ctr">
            <a:solidFill>
              <a:sysClr val="window" lastClr="FFFFFF"/>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Migrants are disproportionally affected by some infectious diseases:</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40% of all HIV diagnoses in the EU in any given year</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30% of all TB diagnoses in the EU in any given year </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&gt; 25% of hepatitis B and C diagnoses in the EU in any given year</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Some sub-groups of migrants have significantly lower vaccination rates compared to the general population</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Some sub-groups of migrants &amp; asylum seekers are over represented when it comes to multidrug-resistance bacteria compared to the general population </a:t>
            </a:r>
          </a:p>
        </p:txBody>
      </p:sp>
    </p:spTree>
    <p:extLst>
      <p:ext uri="{BB962C8B-B14F-4D97-AF65-F5344CB8AC3E}">
        <p14:creationId xmlns:p14="http://schemas.microsoft.com/office/powerpoint/2010/main" val="400545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5" grpId="0" animBg="1"/>
      <p:bldP spid="1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354" y="-27384"/>
            <a:ext cx="7691847" cy="951722"/>
          </a:xfrm>
        </p:spPr>
        <p:txBody>
          <a:bodyPr>
            <a:normAutofit/>
          </a:bodyPr>
          <a:lstStyle/>
          <a:p>
            <a:r>
              <a:rPr lang="en-GB" sz="4000" dirty="0">
                <a:latin typeface="Calibri" panose="020F0502020204030204" pitchFamily="34" charset="0"/>
                <a:cs typeface="Calibri" panose="020F0502020204030204" pitchFamily="34" charset="0"/>
              </a:rPr>
              <a:t>Burden of disease: TB</a:t>
            </a:r>
          </a:p>
        </p:txBody>
      </p:sp>
      <p:pic>
        <p:nvPicPr>
          <p:cNvPr id="4" name="Picture 3"/>
          <p:cNvPicPr/>
          <p:nvPr/>
        </p:nvPicPr>
        <p:blipFill rotWithShape="1">
          <a:blip r:embed="rId2">
            <a:extLst>
              <a:ext uri="{28A0092B-C50C-407E-A947-70E740481C1C}">
                <a14:useLocalDpi xmlns:a14="http://schemas.microsoft.com/office/drawing/2010/main" val="0"/>
              </a:ext>
            </a:extLst>
          </a:blip>
          <a:srcRect l="312" t="1491" r="497" b="933"/>
          <a:stretch/>
        </p:blipFill>
        <p:spPr bwMode="auto">
          <a:xfrm>
            <a:off x="809897" y="1484783"/>
            <a:ext cx="9174536" cy="5020519"/>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652235" y="1180989"/>
            <a:ext cx="3298916" cy="220573"/>
          </a:xfrm>
          <a:prstGeom prst="rect">
            <a:avLst/>
          </a:prstGeom>
        </p:spPr>
        <p:txBody>
          <a:bodyPr wrap="none">
            <a:spAutoFit/>
          </a:bodyPr>
          <a:lstStyle/>
          <a:p>
            <a:pPr marL="0" marR="0" lvl="0" indent="0" algn="l" defTabSz="914400" rtl="0" eaLnBrk="0" fontAlgn="auto" latinLnBrk="0" hangingPunct="1">
              <a:lnSpc>
                <a:spcPts val="1000"/>
              </a:lnSpc>
              <a:spcBef>
                <a:spcPts val="0"/>
              </a:spcBef>
              <a:spcAft>
                <a:spcPts val="600"/>
              </a:spcAft>
              <a:buClrTx/>
              <a:buSzTx/>
              <a:buFontTx/>
              <a:buNone/>
              <a:tabLst/>
              <a:defRPr/>
            </a:pPr>
            <a:r>
              <a:rPr kumimoji="0" lang="en-GB" sz="1400" b="1" i="0" u="none" strike="noStrike" kern="800" cap="none" spc="0" normalizeH="0" baseline="0" noProof="0" dirty="0">
                <a:ln>
                  <a:noFill/>
                </a:ln>
                <a:solidFill>
                  <a:srgbClr val="69AE23"/>
                </a:solidFill>
                <a:effectLst/>
                <a:uLnTx/>
                <a:uFillTx/>
                <a:latin typeface="Calibri" panose="020F0502020204030204" pitchFamily="34" charset="0"/>
                <a:ea typeface="Arial Unicode MS"/>
                <a:cs typeface="Calibri" panose="020F0502020204030204" pitchFamily="34" charset="0"/>
              </a:rPr>
              <a:t>Figure 2. </a:t>
            </a:r>
            <a:r>
              <a:rPr kumimoji="0" lang="en-GB" sz="1400" b="1" i="0" u="none" strike="noStrike" kern="800" cap="none" spc="0" normalizeH="0" baseline="0" noProof="0" dirty="0">
                <a:ln>
                  <a:noFill/>
                </a:ln>
                <a:solidFill>
                  <a:srgbClr val="000000"/>
                </a:solidFill>
                <a:effectLst/>
                <a:uLnTx/>
                <a:uFillTx/>
                <a:latin typeface="Calibri" panose="020F0502020204030204" pitchFamily="34" charset="0"/>
                <a:ea typeface="Arial Unicode MS"/>
                <a:cs typeface="Calibri" panose="020F0502020204030204" pitchFamily="34" charset="0"/>
              </a:rPr>
              <a:t>WHO global map of TB incidence</a:t>
            </a:r>
          </a:p>
        </p:txBody>
      </p:sp>
      <p:sp>
        <p:nvSpPr>
          <p:cNvPr id="6" name="Rectangle 5"/>
          <p:cNvSpPr/>
          <p:nvPr/>
        </p:nvSpPr>
        <p:spPr>
          <a:xfrm>
            <a:off x="809897" y="6588523"/>
            <a:ext cx="6214893"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Batang"/>
                <a:cs typeface="Calibri" panose="020F0502020204030204" pitchFamily="34" charset="0"/>
              </a:rPr>
              <a:t>Source: Global tuberculosis report 2017. Geneva: World Health Organization; 2017. </a:t>
            </a:r>
            <a:endParaRPr kumimoji="0" lang="en-GB" sz="2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2626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0"/>
            <a:ext cx="6053153" cy="902432"/>
          </a:xfrm>
        </p:spPr>
        <p:txBody>
          <a:bodyPr>
            <a:normAutofit/>
          </a:bodyPr>
          <a:lstStyle/>
          <a:p>
            <a:r>
              <a:rPr lang="en-GB" sz="4000" dirty="0">
                <a:latin typeface="Calibri" panose="020F0502020204030204" pitchFamily="34" charset="0"/>
              </a:rPr>
              <a:t>Conclusions</a:t>
            </a:r>
          </a:p>
        </p:txBody>
      </p:sp>
      <p:sp>
        <p:nvSpPr>
          <p:cNvPr id="5" name="Content Placeholder 2"/>
          <p:cNvSpPr>
            <a:spLocks noGrp="1"/>
          </p:cNvSpPr>
          <p:nvPr>
            <p:ph idx="1"/>
          </p:nvPr>
        </p:nvSpPr>
        <p:spPr>
          <a:xfrm>
            <a:off x="574766" y="1092126"/>
            <a:ext cx="10463348" cy="5577235"/>
          </a:xfrm>
        </p:spPr>
        <p:txBody>
          <a:bodyPr>
            <a:noAutofit/>
          </a:bodyPr>
          <a:lstStyle/>
          <a:p>
            <a:pPr marL="342900" indent="-342900">
              <a:spcAft>
                <a:spcPts val="1800"/>
              </a:spcAft>
              <a:buFont typeface="Wingdings" panose="05000000000000000000" pitchFamily="2" charset="2"/>
              <a:buChar char="§"/>
            </a:pPr>
            <a:r>
              <a:rPr lang="en-GB" sz="2200" dirty="0">
                <a:latin typeface="Calibri" panose="020F0502020204030204" pitchFamily="34" charset="0"/>
              </a:rPr>
              <a:t>Most migrants entering the EU/EEA are healthy, but some sub-groups of migrants carry a disproportionate burden of infectious diseases and may have lower vaccination coverage depending on country of origin </a:t>
            </a:r>
          </a:p>
          <a:p>
            <a:pPr marL="342900" indent="-342900">
              <a:spcAft>
                <a:spcPts val="1800"/>
              </a:spcAft>
              <a:buFont typeface="Wingdings" panose="05000000000000000000" pitchFamily="2" charset="2"/>
              <a:buChar char="§"/>
            </a:pPr>
            <a:r>
              <a:rPr lang="en-GB" sz="2200" dirty="0">
                <a:latin typeface="Calibri" panose="020F0502020204030204" pitchFamily="34" charset="0"/>
              </a:rPr>
              <a:t>Major gaps in the scientific literature as to the effectiveness and cost-effectiveness of screening and vaccination of migrant communities </a:t>
            </a:r>
          </a:p>
          <a:p>
            <a:pPr marL="342900" indent="-342900">
              <a:spcAft>
                <a:spcPts val="1200"/>
              </a:spcAft>
              <a:buFont typeface="Wingdings" panose="05000000000000000000" pitchFamily="2" charset="2"/>
              <a:buChar char="§"/>
            </a:pPr>
            <a:r>
              <a:rPr lang="en-GB" sz="2200" dirty="0">
                <a:latin typeface="Calibri" panose="020F0502020204030204" pitchFamily="34" charset="0"/>
              </a:rPr>
              <a:t>Available evidence suggests that:</a:t>
            </a:r>
          </a:p>
          <a:p>
            <a:pPr marL="1028700" lvl="1" indent="-342900">
              <a:spcAft>
                <a:spcPts val="600"/>
              </a:spcAft>
              <a:buFont typeface="Calibri" panose="020F0502020204030204" pitchFamily="34" charset="0"/>
              <a:buChar char="−"/>
            </a:pPr>
            <a:r>
              <a:rPr lang="en-GB" sz="1800" dirty="0">
                <a:latin typeface="Calibri" panose="020F0502020204030204" pitchFamily="34" charset="0"/>
              </a:rPr>
              <a:t>It is likely to be both effective and cost-effective to screen migrants for active TB and LTBI, HIV, HCV, HBV, </a:t>
            </a:r>
            <a:r>
              <a:rPr lang="en-GB" sz="1800" dirty="0" err="1">
                <a:latin typeface="Calibri" panose="020F0502020204030204" pitchFamily="34" charset="0"/>
              </a:rPr>
              <a:t>strongyloidiasis</a:t>
            </a:r>
            <a:r>
              <a:rPr lang="en-GB" sz="1800" dirty="0">
                <a:latin typeface="Calibri" panose="020F0502020204030204" pitchFamily="34" charset="0"/>
              </a:rPr>
              <a:t> and schistosomiasis</a:t>
            </a:r>
          </a:p>
          <a:p>
            <a:pPr marL="1028700" lvl="1" indent="-342900">
              <a:spcAft>
                <a:spcPts val="1800"/>
              </a:spcAft>
              <a:buFont typeface="Calibri" panose="020F0502020204030204" pitchFamily="34" charset="0"/>
              <a:buChar char="−"/>
            </a:pPr>
            <a:r>
              <a:rPr lang="en-GB" sz="1800" dirty="0">
                <a:latin typeface="Calibri" panose="020F0502020204030204" pitchFamily="34" charset="0"/>
              </a:rPr>
              <a:t>There is a clear benefit to enrolling migrants in vaccination programmes as per national guidance </a:t>
            </a:r>
          </a:p>
          <a:p>
            <a:pPr marL="342900" indent="-342900">
              <a:spcAft>
                <a:spcPts val="1800"/>
              </a:spcAft>
              <a:buFont typeface="Wingdings" panose="05000000000000000000" pitchFamily="2" charset="2"/>
              <a:buChar char="§"/>
            </a:pPr>
            <a:r>
              <a:rPr lang="en-GB" sz="2200" dirty="0">
                <a:latin typeface="Calibri" panose="020F0502020204030204" pitchFamily="34" charset="0"/>
              </a:rPr>
              <a:t>However, this is conditional on the burden of disease in migrants' countries of origin</a:t>
            </a:r>
          </a:p>
          <a:p>
            <a:pPr marL="342900" indent="-342900">
              <a:spcAft>
                <a:spcPts val="1200"/>
              </a:spcAft>
              <a:buFont typeface="Wingdings" panose="05000000000000000000" pitchFamily="2" charset="2"/>
              <a:buChar char="§"/>
            </a:pPr>
            <a:r>
              <a:rPr lang="en-GB" sz="2200" dirty="0">
                <a:latin typeface="Calibri" panose="020F0502020204030204" pitchFamily="34" charset="0"/>
                <a:cs typeface="Calibri" panose="020F0502020204030204" pitchFamily="34" charset="0"/>
              </a:rPr>
              <a:t>Consensus on the need for free screening, vaccination and care for key infectious disease for all migrants in the EU/EEA, including undocumented migrants</a:t>
            </a:r>
            <a:endParaRPr lang="en-GB" sz="2200" dirty="0">
              <a:latin typeface="Calibri" panose="020F0502020204030204" pitchFamily="34" charset="0"/>
            </a:endParaRPr>
          </a:p>
        </p:txBody>
      </p:sp>
    </p:spTree>
    <p:extLst>
      <p:ext uri="{BB962C8B-B14F-4D97-AF65-F5344CB8AC3E}">
        <p14:creationId xmlns:p14="http://schemas.microsoft.com/office/powerpoint/2010/main" val="38063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09D6-0613-49A4-8E0C-2308FD98CA8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87F7B1A-395D-4AF3-BFE2-8A22AA56E076}"/>
              </a:ext>
            </a:extLst>
          </p:cNvPr>
          <p:cNvSpPr>
            <a:spLocks noGrp="1"/>
          </p:cNvSpPr>
          <p:nvPr>
            <p:ph idx="1"/>
          </p:nvPr>
        </p:nvSpPr>
        <p:spPr/>
        <p:txBody>
          <a:bodyPr/>
          <a:lstStyle/>
          <a:p>
            <a:endParaRPr lang="en-GB" dirty="0"/>
          </a:p>
          <a:p>
            <a:endParaRPr lang="en-GB" dirty="0"/>
          </a:p>
          <a:p>
            <a:pPr algn="ctr"/>
            <a:r>
              <a:rPr lang="en-GB" sz="3600" b="1" dirty="0">
                <a:latin typeface="Calibri" panose="020F0502020204030204" pitchFamily="34" charset="0"/>
                <a:cs typeface="Calibri" panose="020F0502020204030204" pitchFamily="34" charset="0"/>
              </a:rPr>
              <a:t>COVID-19 and migrants</a:t>
            </a:r>
          </a:p>
        </p:txBody>
      </p:sp>
    </p:spTree>
    <p:extLst>
      <p:ext uri="{BB962C8B-B14F-4D97-AF65-F5344CB8AC3E}">
        <p14:creationId xmlns:p14="http://schemas.microsoft.com/office/powerpoint/2010/main" val="881326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57432"/>
            <a:ext cx="10354188" cy="951722"/>
          </a:xfrm>
        </p:spPr>
        <p:txBody>
          <a:bodyPr/>
          <a:lstStyle/>
          <a:p>
            <a:r>
              <a:rPr lang="en-GB" dirty="0"/>
              <a:t>Outbreaks of COVID-19 in migrant reception centres</a:t>
            </a:r>
          </a:p>
        </p:txBody>
      </p:sp>
      <p:pic>
        <p:nvPicPr>
          <p:cNvPr id="5" name="Picture 4"/>
          <p:cNvPicPr>
            <a:picLocks noChangeAspect="1"/>
          </p:cNvPicPr>
          <p:nvPr/>
        </p:nvPicPr>
        <p:blipFill rotWithShape="1">
          <a:blip r:embed="rId2"/>
          <a:srcRect l="54050" t="9755" r="25092" b="12880"/>
          <a:stretch/>
        </p:blipFill>
        <p:spPr>
          <a:xfrm>
            <a:off x="4189615" y="1452713"/>
            <a:ext cx="4049205" cy="4224269"/>
          </a:xfrm>
          <a:prstGeom prst="rect">
            <a:avLst/>
          </a:prstGeom>
        </p:spPr>
      </p:pic>
      <p:pic>
        <p:nvPicPr>
          <p:cNvPr id="10" name="Picture 9"/>
          <p:cNvPicPr>
            <a:picLocks noChangeAspect="1"/>
          </p:cNvPicPr>
          <p:nvPr/>
        </p:nvPicPr>
        <p:blipFill rotWithShape="1">
          <a:blip r:embed="rId3"/>
          <a:srcRect l="32083" t="12881" r="32743" b="15350"/>
          <a:stretch/>
        </p:blipFill>
        <p:spPr>
          <a:xfrm>
            <a:off x="299753" y="1128019"/>
            <a:ext cx="3190703" cy="36620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61134" t="9754" r="13635" b="12798"/>
          <a:stretch/>
        </p:blipFill>
        <p:spPr>
          <a:xfrm>
            <a:off x="7562847" y="3356886"/>
            <a:ext cx="4064769" cy="3509126"/>
          </a:xfrm>
          <a:prstGeom prst="rect">
            <a:avLst/>
          </a:prstGeom>
        </p:spPr>
      </p:pic>
      <p:pic>
        <p:nvPicPr>
          <p:cNvPr id="8" name="Picture 7"/>
          <p:cNvPicPr>
            <a:picLocks noChangeAspect="1"/>
          </p:cNvPicPr>
          <p:nvPr/>
        </p:nvPicPr>
        <p:blipFill rotWithShape="1">
          <a:blip r:embed="rId5"/>
          <a:srcRect l="59587" t="10574" r="19559" b="12964"/>
          <a:stretch/>
        </p:blipFill>
        <p:spPr>
          <a:xfrm>
            <a:off x="2101974" y="3686782"/>
            <a:ext cx="3082880" cy="3179230"/>
          </a:xfrm>
          <a:prstGeom prst="rect">
            <a:avLst/>
          </a:prstGeom>
        </p:spPr>
      </p:pic>
      <p:pic>
        <p:nvPicPr>
          <p:cNvPr id="9" name="Picture 8"/>
          <p:cNvPicPr>
            <a:picLocks noChangeAspect="1"/>
          </p:cNvPicPr>
          <p:nvPr/>
        </p:nvPicPr>
        <p:blipFill rotWithShape="1">
          <a:blip r:embed="rId6"/>
          <a:srcRect l="66760" t="34033" r="13009" b="5720"/>
          <a:stretch/>
        </p:blipFill>
        <p:spPr>
          <a:xfrm>
            <a:off x="8343796" y="901192"/>
            <a:ext cx="3848204" cy="3222982"/>
          </a:xfrm>
          <a:prstGeom prst="rect">
            <a:avLst/>
          </a:prstGeom>
        </p:spPr>
      </p:pic>
    </p:spTree>
    <p:extLst>
      <p:ext uri="{BB962C8B-B14F-4D97-AF65-F5344CB8AC3E}">
        <p14:creationId xmlns:p14="http://schemas.microsoft.com/office/powerpoint/2010/main" val="1215832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3420" t="11912" r="19952" b="4367"/>
          <a:stretch/>
        </p:blipFill>
        <p:spPr>
          <a:xfrm>
            <a:off x="3431876" y="299997"/>
            <a:ext cx="4329987" cy="6131626"/>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E5202B0C-29DC-4588-B49E-0F0A57C1A185}"/>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62875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Key messages</a:t>
            </a:r>
          </a:p>
        </p:txBody>
      </p:sp>
      <p:sp>
        <p:nvSpPr>
          <p:cNvPr id="3" name="Rectangle 2"/>
          <p:cNvSpPr/>
          <p:nvPr/>
        </p:nvSpPr>
        <p:spPr>
          <a:xfrm>
            <a:off x="6239915" y="1468285"/>
            <a:ext cx="5471116" cy="463203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The COVID-19 pandemic exacerbates the vulnerabilities of migrants and refugees living in reception/detention centres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Whilst there is no evidence to suggest that SARS-CoV-2 transmission is higher amongst migrants and refugees, environmental factors such as: </a:t>
            </a:r>
          </a:p>
          <a:p>
            <a:pPr marL="742950" marR="0" lvl="1"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Tahoma"/>
                <a:ea typeface="+mn-ea"/>
                <a:cs typeface="+mn-cs"/>
              </a:rPr>
              <a:t>poor hygiene facilities </a:t>
            </a:r>
          </a:p>
          <a:p>
            <a:pPr marL="742950" marR="0" lvl="1"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Tahoma"/>
                <a:ea typeface="+mn-ea"/>
                <a:cs typeface="+mn-cs"/>
              </a:rPr>
              <a:t>lack of physical distancing opportunities</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Tahoma"/>
                <a:ea typeface="+mn-ea"/>
                <a:cs typeface="+mn-cs"/>
              </a:rPr>
              <a:t>overcrowding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a:ea typeface="+mn-ea"/>
                <a:cs typeface="+mn-cs"/>
              </a:rPr>
              <a:t>    may increase their exposure to the disease</a:t>
            </a:r>
          </a:p>
        </p:txBody>
      </p:sp>
      <p:pic>
        <p:nvPicPr>
          <p:cNvPr id="8" name="Picture 7"/>
          <p:cNvPicPr>
            <a:picLocks noChangeAspect="1"/>
          </p:cNvPicPr>
          <p:nvPr/>
        </p:nvPicPr>
        <p:blipFill>
          <a:blip r:embed="rId2"/>
          <a:stretch>
            <a:fillRect/>
          </a:stretch>
        </p:blipFill>
        <p:spPr>
          <a:xfrm>
            <a:off x="122811" y="1506660"/>
            <a:ext cx="2813777" cy="1920404"/>
          </a:xfrm>
          <a:prstGeom prst="rect">
            <a:avLst/>
          </a:prstGeom>
        </p:spPr>
      </p:pic>
      <p:pic>
        <p:nvPicPr>
          <p:cNvPr id="10" name="Picture 9"/>
          <p:cNvPicPr>
            <a:picLocks noChangeAspect="1"/>
          </p:cNvPicPr>
          <p:nvPr/>
        </p:nvPicPr>
        <p:blipFill>
          <a:blip r:embed="rId3"/>
          <a:stretch>
            <a:fillRect/>
          </a:stretch>
        </p:blipFill>
        <p:spPr>
          <a:xfrm>
            <a:off x="50495" y="4156809"/>
            <a:ext cx="2958410" cy="1974362"/>
          </a:xfrm>
          <a:prstGeom prst="rect">
            <a:avLst/>
          </a:prstGeom>
        </p:spPr>
      </p:pic>
      <p:pic>
        <p:nvPicPr>
          <p:cNvPr id="11" name="Picture 10"/>
          <p:cNvPicPr>
            <a:picLocks noChangeAspect="1"/>
          </p:cNvPicPr>
          <p:nvPr/>
        </p:nvPicPr>
        <p:blipFill>
          <a:blip r:embed="rId4"/>
          <a:stretch>
            <a:fillRect/>
          </a:stretch>
        </p:blipFill>
        <p:spPr>
          <a:xfrm>
            <a:off x="3008905" y="1407771"/>
            <a:ext cx="3153177" cy="2107973"/>
          </a:xfrm>
          <a:prstGeom prst="rect">
            <a:avLst/>
          </a:prstGeom>
        </p:spPr>
      </p:pic>
      <p:pic>
        <p:nvPicPr>
          <p:cNvPr id="4" name="Picture 3">
            <a:extLst>
              <a:ext uri="{FF2B5EF4-FFF2-40B4-BE49-F238E27FC236}">
                <a16:creationId xmlns:a16="http://schemas.microsoft.com/office/drawing/2014/main" id="{C9B5E1F9-D516-41AD-9A0C-676DAA491DBD}"/>
              </a:ext>
            </a:extLst>
          </p:cNvPr>
          <p:cNvPicPr>
            <a:picLocks noChangeAspect="1"/>
          </p:cNvPicPr>
          <p:nvPr/>
        </p:nvPicPr>
        <p:blipFill>
          <a:blip r:embed="rId5"/>
          <a:stretch>
            <a:fillRect/>
          </a:stretch>
        </p:blipFill>
        <p:spPr>
          <a:xfrm>
            <a:off x="2662990" y="4111074"/>
            <a:ext cx="3637142" cy="2041995"/>
          </a:xfrm>
          <a:prstGeom prst="rect">
            <a:avLst/>
          </a:prstGeom>
        </p:spPr>
      </p:pic>
      <p:pic>
        <p:nvPicPr>
          <p:cNvPr id="9" name="Picture 2">
            <a:extLst>
              <a:ext uri="{FF2B5EF4-FFF2-40B4-BE49-F238E27FC236}">
                <a16:creationId xmlns:a16="http://schemas.microsoft.com/office/drawing/2014/main" id="{613C75A7-AB9F-470E-BAF9-DB6B7D535A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8740" y="2697319"/>
            <a:ext cx="2975456" cy="197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AB82756D-AF89-4658-AD50-25B2B2DFC939}"/>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7"/>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408943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Key messages</a:t>
            </a:r>
          </a:p>
        </p:txBody>
      </p:sp>
      <p:sp>
        <p:nvSpPr>
          <p:cNvPr id="3" name="Content Placeholder 2"/>
          <p:cNvSpPr>
            <a:spLocks noGrp="1"/>
          </p:cNvSpPr>
          <p:nvPr>
            <p:ph idx="1"/>
          </p:nvPr>
        </p:nvSpPr>
        <p:spPr>
          <a:xfrm>
            <a:off x="432000" y="1408185"/>
            <a:ext cx="5566128" cy="4912236"/>
          </a:xfrm>
        </p:spPr>
        <p:txBody>
          <a:bodyPr>
            <a:normAutofit/>
          </a:bodyPr>
          <a:lstStyle/>
          <a:p>
            <a:pPr marL="457200" indent="-457200">
              <a:spcBef>
                <a:spcPts val="0"/>
              </a:spcBef>
              <a:spcAft>
                <a:spcPts val="2400"/>
              </a:spcAft>
              <a:buFont typeface="Wingdings" panose="05000000000000000000" pitchFamily="2" charset="2"/>
              <a:buChar char="§"/>
            </a:pPr>
            <a:r>
              <a:rPr lang="en-GB" sz="2000" dirty="0"/>
              <a:t>All principles of physical distancing applied in the community should be applied in migrant reception and detention settings</a:t>
            </a:r>
          </a:p>
          <a:p>
            <a:pPr marL="457200" indent="-457200">
              <a:spcBef>
                <a:spcPts val="0"/>
              </a:spcBef>
              <a:spcAft>
                <a:spcPts val="2400"/>
              </a:spcAft>
              <a:buFont typeface="Wingdings" panose="05000000000000000000" pitchFamily="2" charset="2"/>
              <a:buChar char="§"/>
            </a:pPr>
            <a:endParaRPr lang="en-GB" sz="1050" dirty="0"/>
          </a:p>
          <a:p>
            <a:pPr marL="457200" indent="-457200">
              <a:spcBef>
                <a:spcPts val="0"/>
              </a:spcBef>
              <a:spcAft>
                <a:spcPts val="2400"/>
              </a:spcAft>
              <a:buFont typeface="Wingdings" panose="05000000000000000000" pitchFamily="2" charset="2"/>
              <a:buChar char="§"/>
            </a:pPr>
            <a:r>
              <a:rPr lang="en-GB" sz="2000" dirty="0"/>
              <a:t>If physical distancing and risk-containment measures cannot be safely implemented, measures to de-congest and evacuate residents should be considered</a:t>
            </a:r>
          </a:p>
          <a:p>
            <a:pPr marL="457200" indent="-457200">
              <a:spcBef>
                <a:spcPts val="0"/>
              </a:spcBef>
              <a:spcAft>
                <a:spcPts val="2400"/>
              </a:spcAft>
              <a:buFont typeface="Wingdings" panose="05000000000000000000" pitchFamily="2" charset="2"/>
              <a:buChar char="§"/>
            </a:pPr>
            <a:endParaRPr lang="en-GB" sz="1050" dirty="0"/>
          </a:p>
          <a:p>
            <a:pPr marL="457200" indent="-457200">
              <a:spcBef>
                <a:spcPts val="0"/>
              </a:spcBef>
              <a:spcAft>
                <a:spcPts val="2400"/>
              </a:spcAft>
              <a:buFont typeface="Wingdings" panose="05000000000000000000" pitchFamily="2" charset="2"/>
              <a:buChar char="§"/>
            </a:pPr>
            <a:r>
              <a:rPr lang="en-GB" sz="2000" dirty="0"/>
              <a:t>There is no evidence that quarantining whole camps effectively limits transmission of SARS-CoV-2 in these settings</a:t>
            </a:r>
            <a:endParaRPr lang="en-GB" sz="2000" b="1" dirty="0">
              <a:solidFill>
                <a:srgbClr val="FF0000"/>
              </a:solidFill>
            </a:endParaRPr>
          </a:p>
        </p:txBody>
      </p:sp>
      <p:sp>
        <p:nvSpPr>
          <p:cNvPr id="4" name="Rectangle 3">
            <a:extLst>
              <a:ext uri="{FF2B5EF4-FFF2-40B4-BE49-F238E27FC236}">
                <a16:creationId xmlns:a16="http://schemas.microsoft.com/office/drawing/2014/main" id="{0B3BBCAF-75DF-4AB9-BE82-3DE0E6DFD7E7}"/>
              </a:ext>
            </a:extLst>
          </p:cNvPr>
          <p:cNvSpPr/>
          <p:nvPr/>
        </p:nvSpPr>
        <p:spPr>
          <a:xfrm>
            <a:off x="432000" y="6552948"/>
            <a:ext cx="881793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Source</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ECDC (</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2"/>
              </a:rPr>
              <a:t>https://www.ecdc.europa.eu/en/publications-data/covid-19-reception-and-detention-centres-migrants-and-refugees</a:t>
            </a:r>
            <a:r>
              <a:rPr kumimoji="0" lang="en-GB"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1026" name="Picture 2" descr="Infographic: COVID-19 in reception and detention centres for migrants and refugees">
            <a:extLst>
              <a:ext uri="{FF2B5EF4-FFF2-40B4-BE49-F238E27FC236}">
                <a16:creationId xmlns:a16="http://schemas.microsoft.com/office/drawing/2014/main" id="{218DF073-F674-4458-852E-0BC54E7905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190" y="1060523"/>
            <a:ext cx="5259898" cy="52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0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02DD-CE8A-4072-863A-C04FF3FD703F}"/>
              </a:ext>
            </a:extLst>
          </p:cNvPr>
          <p:cNvSpPr>
            <a:spLocks noGrp="1"/>
          </p:cNvSpPr>
          <p:nvPr>
            <p:ph type="title"/>
          </p:nvPr>
        </p:nvSpPr>
        <p:spPr/>
        <p:txBody>
          <a:bodyPr>
            <a:normAutofit fontScale="90000"/>
          </a:bodyPr>
          <a:lstStyle/>
          <a:p>
            <a:r>
              <a:rPr lang="en-GB" sz="3200" dirty="0">
                <a:latin typeface="Calibri" panose="020F0502020204030204" pitchFamily="34" charset="0"/>
                <a:cs typeface="Calibri" panose="020F0502020204030204" pitchFamily="34" charset="0"/>
              </a:rPr>
              <a:t>NEW ECDC report on COVID-19 and migrants/ethnic minorities</a:t>
            </a:r>
          </a:p>
        </p:txBody>
      </p:sp>
      <p:sp>
        <p:nvSpPr>
          <p:cNvPr id="3" name="Content Placeholder 2">
            <a:extLst>
              <a:ext uri="{FF2B5EF4-FFF2-40B4-BE49-F238E27FC236}">
                <a16:creationId xmlns:a16="http://schemas.microsoft.com/office/drawing/2014/main" id="{B8C33DD0-8D77-43F6-A36F-9336F61B6457}"/>
              </a:ext>
            </a:extLst>
          </p:cNvPr>
          <p:cNvSpPr>
            <a:spLocks noGrp="1"/>
          </p:cNvSpPr>
          <p:nvPr>
            <p:ph idx="1"/>
          </p:nvPr>
        </p:nvSpPr>
        <p:spPr>
          <a:xfrm>
            <a:off x="5663381" y="1474236"/>
            <a:ext cx="6121181" cy="4916731"/>
          </a:xfrm>
        </p:spPr>
        <p:txBody>
          <a:bodyPr>
            <a:normAutofit/>
          </a:bodyPr>
          <a:lstStyle/>
          <a:p>
            <a:pPr marL="457200" indent="-457200">
              <a:lnSpc>
                <a:spcPct val="110000"/>
              </a:lnSpc>
              <a:spcBef>
                <a:spcPts val="1800"/>
              </a:spcBef>
              <a:buFont typeface="Wingdings" panose="05000000000000000000" pitchFamily="2" charset="2"/>
              <a:buChar char="§"/>
            </a:pPr>
            <a:r>
              <a:rPr lang="en-GB" sz="1600" dirty="0">
                <a:latin typeface="+mn-lt"/>
                <a:cs typeface="Calibri" panose="020F0502020204030204" pitchFamily="34" charset="0"/>
              </a:rPr>
              <a:t>There is evidence that some migrant communities may be at high risk of exposure to, and infection with, COVID-19, and that they are disproportionately represented in cases and deaths</a:t>
            </a:r>
          </a:p>
          <a:p>
            <a:pPr marL="457200" indent="-457200">
              <a:lnSpc>
                <a:spcPct val="110000"/>
              </a:lnSpc>
              <a:spcBef>
                <a:spcPts val="1800"/>
              </a:spcBef>
              <a:buFont typeface="Wingdings" panose="05000000000000000000" pitchFamily="2" charset="2"/>
              <a:buChar char="§"/>
            </a:pPr>
            <a:r>
              <a:rPr lang="en-GB" sz="1600" dirty="0">
                <a:latin typeface="+mn-lt"/>
                <a:cs typeface="Calibri" panose="020F0502020204030204" pitchFamily="34" charset="0"/>
              </a:rPr>
              <a:t>Some migrants may be at higher risk of exposure due to factors that may include: occupational risk, overcrowded accommodation, and lower levels of accessibility to public health services</a:t>
            </a:r>
          </a:p>
          <a:p>
            <a:pPr marL="457200" indent="-457200">
              <a:lnSpc>
                <a:spcPct val="110000"/>
              </a:lnSpc>
              <a:spcBef>
                <a:spcPts val="1800"/>
              </a:spcBef>
              <a:buFont typeface="Wingdings" panose="05000000000000000000" pitchFamily="2" charset="2"/>
              <a:buChar char="§"/>
            </a:pPr>
            <a:r>
              <a:rPr lang="en-GB" sz="1600" dirty="0">
                <a:latin typeface="+mn-lt"/>
                <a:cs typeface="Calibri" panose="020F0502020204030204" pitchFamily="34" charset="0"/>
              </a:rPr>
              <a:t>Culturally and linguistically relevant preventative measures should be put in place for migrant groups, as well as effective communication of risk and prevention messages</a:t>
            </a:r>
          </a:p>
          <a:p>
            <a:pPr marL="457200" indent="-457200">
              <a:lnSpc>
                <a:spcPct val="120000"/>
              </a:lnSpc>
              <a:spcBef>
                <a:spcPts val="1200"/>
              </a:spcBef>
              <a:buFont typeface="Wingdings" panose="05000000000000000000" pitchFamily="2" charset="2"/>
              <a:buChar char="§"/>
            </a:pPr>
            <a:r>
              <a:rPr lang="en-GB" sz="1600" dirty="0">
                <a:latin typeface="+mn-lt"/>
                <a:cs typeface="Calibri" panose="020F0502020204030204" pitchFamily="34" charset="0"/>
              </a:rPr>
              <a:t>Consideration must be given to ensuring equitable access to and uptake of tests for COVID-19, and for the COVID-19 vaccine, particularly in migrants excluded from health systems</a:t>
            </a:r>
          </a:p>
        </p:txBody>
      </p:sp>
      <p:pic>
        <p:nvPicPr>
          <p:cNvPr id="4" name="Picture 3">
            <a:extLst>
              <a:ext uri="{FF2B5EF4-FFF2-40B4-BE49-F238E27FC236}">
                <a16:creationId xmlns:a16="http://schemas.microsoft.com/office/drawing/2014/main" id="{DAE3DBC6-DD13-48BE-8F5B-919A953F0794}"/>
              </a:ext>
            </a:extLst>
          </p:cNvPr>
          <p:cNvPicPr>
            <a:picLocks noChangeAspect="1"/>
          </p:cNvPicPr>
          <p:nvPr/>
        </p:nvPicPr>
        <p:blipFill rotWithShape="1">
          <a:blip r:embed="rId2"/>
          <a:srcRect l="34596" t="18584" r="33629" b="4119"/>
          <a:stretch/>
        </p:blipFill>
        <p:spPr>
          <a:xfrm>
            <a:off x="575242" y="1376515"/>
            <a:ext cx="4064965" cy="5375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466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41" y="116632"/>
            <a:ext cx="6001935" cy="713792"/>
          </a:xfrm>
        </p:spPr>
        <p:txBody>
          <a:bodyPr>
            <a:normAutofit/>
          </a:bodyPr>
          <a:lstStyle/>
          <a:p>
            <a:pPr algn="ctr"/>
            <a:r>
              <a:rPr lang="en-GB" sz="3600" dirty="0">
                <a:latin typeface="Calibri" panose="020F0502020204030204" pitchFamily="34" charset="0"/>
              </a:rPr>
              <a:t>Acknowledgments</a:t>
            </a:r>
          </a:p>
        </p:txBody>
      </p:sp>
      <p:sp>
        <p:nvSpPr>
          <p:cNvPr id="5" name="Content Placeholder 2"/>
          <p:cNvSpPr>
            <a:spLocks noGrp="1"/>
          </p:cNvSpPr>
          <p:nvPr>
            <p:ph idx="1"/>
          </p:nvPr>
        </p:nvSpPr>
        <p:spPr>
          <a:xfrm>
            <a:off x="1631504" y="1484784"/>
            <a:ext cx="8856984" cy="5184576"/>
          </a:xfrm>
        </p:spPr>
        <p:txBody>
          <a:bodyPr>
            <a:noAutofit/>
          </a:bodyPr>
          <a:lstStyle/>
          <a:p>
            <a:pPr algn="ctr">
              <a:lnSpc>
                <a:spcPct val="0"/>
              </a:lnSpc>
            </a:pPr>
            <a:r>
              <a:rPr lang="en-GB" b="1" dirty="0">
                <a:latin typeface="Calibri" panose="020F0502020204030204" pitchFamily="34" charset="0"/>
              </a:rPr>
              <a:t>ECDC colleagues</a:t>
            </a:r>
          </a:p>
          <a:p>
            <a:pPr algn="ctr">
              <a:lnSpc>
                <a:spcPct val="110000"/>
              </a:lnSpc>
              <a:spcAft>
                <a:spcPts val="150"/>
              </a:spcAft>
            </a:pPr>
            <a:r>
              <a:rPr lang="en-GB" sz="1400" dirty="0">
                <a:latin typeface="Calibri" panose="020F0502020204030204" pitchFamily="34" charset="0"/>
              </a:rPr>
              <a:t>Marieke van der Werf, Erika Duffell, Anastasia Pharris, Marlena Kaczmarek</a:t>
            </a:r>
          </a:p>
          <a:p>
            <a:pPr algn="ctr">
              <a:lnSpc>
                <a:spcPct val="110000"/>
              </a:lnSpc>
              <a:spcAft>
                <a:spcPts val="150"/>
              </a:spcAft>
            </a:pPr>
            <a:endParaRPr lang="en-GB" sz="1400" dirty="0">
              <a:latin typeface="Calibri" panose="020F0502020204030204" pitchFamily="34" charset="0"/>
            </a:endParaRPr>
          </a:p>
          <a:p>
            <a:pPr algn="ctr">
              <a:lnSpc>
                <a:spcPct val="0"/>
              </a:lnSpc>
            </a:pPr>
            <a:r>
              <a:rPr lang="en-GB" b="1" dirty="0">
                <a:latin typeface="Calibri" panose="020F0502020204030204" pitchFamily="34" charset="0"/>
              </a:rPr>
              <a:t>Migrant screening guidance team</a:t>
            </a:r>
          </a:p>
          <a:p>
            <a:pPr algn="ctr">
              <a:lnSpc>
                <a:spcPct val="110000"/>
              </a:lnSpc>
            </a:pPr>
            <a:r>
              <a:rPr lang="en-GB" sz="1400" dirty="0">
                <a:latin typeface="Calibri" panose="020F0502020204030204" pitchFamily="34" charset="0"/>
              </a:rPr>
              <a:t>Kevin Pottie, Chis Greenaway, Chuck Hui, Rachel Morton, Ana Requena, Eric Agbata, Daniel Myran, Beverly-Ann Biggs</a:t>
            </a:r>
            <a:r>
              <a:rPr lang="en-US" sz="1400" dirty="0">
                <a:latin typeface="Calibri" panose="020F0502020204030204" pitchFamily="34" charset="0"/>
                <a:ea typeface="ＭＳ Ｐゴシック" charset="0"/>
              </a:rPr>
              <a:t>, Jessica Dunn, T</a:t>
            </a:r>
            <a:r>
              <a:rPr lang="en-GB" sz="1400" dirty="0" err="1">
                <a:latin typeface="Calibri" panose="020F0502020204030204" pitchFamily="34" charset="0"/>
              </a:rPr>
              <a:t>amara</a:t>
            </a:r>
            <a:r>
              <a:rPr lang="en-GB" sz="1400" dirty="0">
                <a:latin typeface="Calibri" panose="020F0502020204030204" pitchFamily="34" charset="0"/>
              </a:rPr>
              <a:t> </a:t>
            </a:r>
            <a:r>
              <a:rPr lang="en-GB" sz="1400" dirty="0" err="1">
                <a:latin typeface="Calibri" panose="020F0502020204030204" pitchFamily="34" charset="0"/>
              </a:rPr>
              <a:t>Lofti</a:t>
            </a:r>
            <a:r>
              <a:rPr lang="en-GB" sz="1400" dirty="0">
                <a:latin typeface="Calibri" panose="020F0502020204030204" pitchFamily="34" charset="0"/>
              </a:rPr>
              <a:t>, </a:t>
            </a:r>
            <a:r>
              <a:rPr lang="en-US" sz="1400" dirty="0">
                <a:latin typeface="Calibri" panose="020F0502020204030204" pitchFamily="34" charset="0"/>
                <a:ea typeface="ＭＳ Ｐゴシック" charset="0"/>
              </a:rPr>
              <a:t>Elie </a:t>
            </a:r>
            <a:r>
              <a:rPr lang="en-US" sz="1400" dirty="0" err="1">
                <a:latin typeface="Calibri" panose="020F0502020204030204" pitchFamily="34" charset="0"/>
                <a:ea typeface="ＭＳ Ｐゴシック" charset="0"/>
              </a:rPr>
              <a:t>Akl</a:t>
            </a:r>
            <a:r>
              <a:rPr lang="en-US" sz="1400" dirty="0">
                <a:latin typeface="Calibri" panose="020F0502020204030204" pitchFamily="34" charset="0"/>
                <a:ea typeface="ＭＳ Ｐゴシック" charset="0"/>
              </a:rPr>
              <a:t>,</a:t>
            </a:r>
            <a:r>
              <a:rPr lang="en-GB" sz="1400" dirty="0">
                <a:latin typeface="Calibri" panose="020F0502020204030204" pitchFamily="34" charset="0"/>
              </a:rPr>
              <a:t> Joerg Meerpohl, Al Mayhew, Olivia </a:t>
            </a:r>
            <a:r>
              <a:rPr lang="en-GB" sz="1400" dirty="0" err="1">
                <a:latin typeface="Calibri" panose="020F0502020204030204" pitchFamily="34" charset="0"/>
              </a:rPr>
              <a:t>Magwood</a:t>
            </a:r>
            <a:r>
              <a:rPr lang="en-GB" sz="1400" dirty="0">
                <a:latin typeface="Calibri" panose="020F0502020204030204" pitchFamily="34" charset="0"/>
              </a:rPr>
              <a:t>, </a:t>
            </a:r>
            <a:r>
              <a:rPr lang="en-GB" sz="1400" dirty="0" err="1">
                <a:latin typeface="Calibri" panose="020F0502020204030204" pitchFamily="34" charset="0"/>
              </a:rPr>
              <a:t>Prinon</a:t>
            </a:r>
            <a:r>
              <a:rPr lang="en-GB" sz="1400" dirty="0">
                <a:latin typeface="Calibri" panose="020F0502020204030204" pitchFamily="34" charset="0"/>
              </a:rPr>
              <a:t> Rahman, </a:t>
            </a:r>
            <a:r>
              <a:rPr lang="en-US" sz="1400" dirty="0">
                <a:latin typeface="Calibri" panose="020F0502020204030204" pitchFamily="34" charset="0"/>
                <a:ea typeface="ＭＳ Ｐゴシック" charset="0"/>
              </a:rPr>
              <a:t>Tatum McLeod, Robin Christensen, </a:t>
            </a:r>
            <a:r>
              <a:rPr lang="en-GB" sz="1400" dirty="0">
                <a:latin typeface="Calibri" panose="020F0502020204030204" pitchFamily="34" charset="0"/>
              </a:rPr>
              <a:t>William Stauffer, </a:t>
            </a:r>
            <a:r>
              <a:rPr lang="en-US" sz="1400" dirty="0">
                <a:latin typeface="Calibri" panose="020F0502020204030204" pitchFamily="34" charset="0"/>
              </a:rPr>
              <a:t>Nick </a:t>
            </a:r>
            <a:r>
              <a:rPr lang="en-US" sz="1400" dirty="0" err="1">
                <a:latin typeface="Calibri" panose="020F0502020204030204" pitchFamily="34" charset="0"/>
              </a:rPr>
              <a:t>Rowbotham</a:t>
            </a:r>
            <a:r>
              <a:rPr lang="en-US" sz="1400" dirty="0">
                <a:latin typeface="Calibri" panose="020F0502020204030204" pitchFamily="34" charset="0"/>
              </a:rPr>
              <a:t>, Luisa </a:t>
            </a:r>
            <a:r>
              <a:rPr lang="en-US" sz="1400" dirty="0" err="1">
                <a:latin typeface="Calibri" panose="020F0502020204030204" pitchFamily="34" charset="0"/>
              </a:rPr>
              <a:t>Menjivar</a:t>
            </a:r>
            <a:r>
              <a:rPr lang="en-US" sz="1400" dirty="0">
                <a:latin typeface="Calibri" panose="020F0502020204030204" pitchFamily="34" charset="0"/>
              </a:rPr>
              <a:t> Ponce, Anh Tran, </a:t>
            </a:r>
            <a:r>
              <a:rPr lang="en-GB" sz="1400" dirty="0">
                <a:latin typeface="Calibri" panose="020F0502020204030204" pitchFamily="34" charset="0"/>
              </a:rPr>
              <a:t>José Muñoz, Pablo Alonso-Coello, </a:t>
            </a:r>
            <a:r>
              <a:rPr lang="en-CA" sz="1400" dirty="0">
                <a:latin typeface="Calibri" panose="020F0502020204030204" pitchFamily="34" charset="0"/>
              </a:rPr>
              <a:t>Alberto </a:t>
            </a:r>
            <a:r>
              <a:rPr lang="en-CA" sz="1400" dirty="0" err="1">
                <a:latin typeface="Calibri" panose="020F0502020204030204" pitchFamily="34" charset="0"/>
              </a:rPr>
              <a:t>Matteelli</a:t>
            </a:r>
            <a:r>
              <a:rPr lang="en-CA" sz="1400" dirty="0">
                <a:latin typeface="Calibri" panose="020F0502020204030204" pitchFamily="34" charset="0"/>
              </a:rPr>
              <a:t>, David Ingleby, </a:t>
            </a:r>
            <a:r>
              <a:rPr lang="en-CA" sz="1400" dirty="0" err="1">
                <a:latin typeface="Calibri" panose="020F0502020204030204" pitchFamily="34" charset="0"/>
              </a:rPr>
              <a:t>Moneeza</a:t>
            </a:r>
            <a:r>
              <a:rPr lang="en-CA" sz="1400" dirty="0">
                <a:latin typeface="Calibri" panose="020F0502020204030204" pitchFamily="34" charset="0"/>
              </a:rPr>
              <a:t> </a:t>
            </a:r>
            <a:r>
              <a:rPr lang="en-CA" sz="1400" dirty="0" err="1">
                <a:latin typeface="Calibri" panose="020F0502020204030204" pitchFamily="34" charset="0"/>
              </a:rPr>
              <a:t>Walji</a:t>
            </a:r>
            <a:r>
              <a:rPr lang="en-CA" sz="1400" dirty="0">
                <a:latin typeface="Calibri" panose="020F0502020204030204" pitchFamily="34" charset="0"/>
              </a:rPr>
              <a:t>, Vivian Welch, Ted McConnell, </a:t>
            </a:r>
            <a:r>
              <a:rPr lang="en-CA" sz="1400" dirty="0">
                <a:latin typeface="Calibri" panose="020F0502020204030204" pitchFamily="34" charset="0"/>
                <a:ea typeface="MS PGothic" pitchFamily="34" charset="-128"/>
              </a:rPr>
              <a:t>Brittany </a:t>
            </a:r>
            <a:r>
              <a:rPr lang="en-CA" sz="1400" dirty="0" err="1">
                <a:latin typeface="Calibri" panose="020F0502020204030204" pitchFamily="34" charset="0"/>
                <a:ea typeface="MS PGothic" pitchFamily="34" charset="-128"/>
              </a:rPr>
              <a:t>Scarfo</a:t>
            </a:r>
            <a:r>
              <a:rPr lang="en-CA" sz="1400" dirty="0">
                <a:latin typeface="Calibri" panose="020F0502020204030204" pitchFamily="34" charset="0"/>
                <a:ea typeface="MS PGothic" pitchFamily="34" charset="-128"/>
              </a:rPr>
              <a:t>, </a:t>
            </a:r>
            <a:r>
              <a:rPr lang="en-CA" sz="1400" dirty="0">
                <a:latin typeface="Calibri" panose="020F0502020204030204" pitchFamily="34" charset="0"/>
              </a:rPr>
              <a:t>Ted McConnell, Holger J </a:t>
            </a:r>
            <a:r>
              <a:rPr lang="en-CA" sz="1400" dirty="0" err="1">
                <a:latin typeface="Calibri" panose="020F0502020204030204" pitchFamily="34" charset="0"/>
              </a:rPr>
              <a:t>Schünemann</a:t>
            </a:r>
            <a:endParaRPr lang="en-CA" sz="1400" dirty="0">
              <a:latin typeface="Calibri" panose="020F0502020204030204" pitchFamily="34" charset="0"/>
            </a:endParaRPr>
          </a:p>
          <a:p>
            <a:pPr algn="ctr"/>
            <a:endParaRPr lang="en-GB" sz="2000" dirty="0">
              <a:latin typeface="Calibri" panose="020F0502020204030204" pitchFamily="34" charset="0"/>
            </a:endParaRPr>
          </a:p>
          <a:p>
            <a:pPr algn="ctr">
              <a:lnSpc>
                <a:spcPct val="0"/>
              </a:lnSpc>
            </a:pPr>
            <a:r>
              <a:rPr lang="en-GB" b="1" dirty="0">
                <a:latin typeface="Calibri" panose="020F0502020204030204" pitchFamily="34" charset="0"/>
              </a:rPr>
              <a:t>Scientific panel members</a:t>
            </a:r>
          </a:p>
          <a:p>
            <a:pPr algn="ctr">
              <a:lnSpc>
                <a:spcPct val="110000"/>
              </a:lnSpc>
            </a:pPr>
            <a:r>
              <a:rPr lang="en-GB" sz="1400" dirty="0">
                <a:latin typeface="Calibri" panose="020F0502020204030204" pitchFamily="34" charset="0"/>
              </a:rPr>
              <a:t>Angel Kunchev, Gabrielle Jones, Anna </a:t>
            </a:r>
            <a:r>
              <a:rPr lang="en-GB" sz="1400" dirty="0" err="1">
                <a:latin typeface="Calibri" panose="020F0502020204030204" pitchFamily="34" charset="0"/>
              </a:rPr>
              <a:t>Kuenhe</a:t>
            </a:r>
            <a:r>
              <a:rPr lang="en-GB" sz="1400" dirty="0">
                <a:latin typeface="Calibri" panose="020F0502020204030204" pitchFamily="34" charset="0"/>
              </a:rPr>
              <a:t>, Andreas Gilsdorf, </a:t>
            </a:r>
            <a:r>
              <a:rPr lang="en-GB" sz="1400" dirty="0" err="1">
                <a:latin typeface="Calibri" panose="020F0502020204030204" pitchFamily="34" charset="0"/>
              </a:rPr>
              <a:t>Agoritsa</a:t>
            </a:r>
            <a:r>
              <a:rPr lang="en-GB" sz="1400" dirty="0">
                <a:latin typeface="Calibri" panose="020F0502020204030204" pitchFamily="34" charset="0"/>
              </a:rPr>
              <a:t> Baka, Apostoles </a:t>
            </a:r>
            <a:r>
              <a:rPr lang="en-GB" sz="1400" dirty="0" err="1">
                <a:latin typeface="Calibri" panose="020F0502020204030204" pitchFamily="34" charset="0"/>
              </a:rPr>
              <a:t>Veizis</a:t>
            </a:r>
            <a:r>
              <a:rPr lang="en-GB" sz="1400" dirty="0">
                <a:latin typeface="Calibri" panose="020F0502020204030204" pitchFamily="34" charset="0"/>
              </a:rPr>
              <a:t>, Lelia Thornton, Silvia Declich, Francesco Castelli, Pierluigi Lopalco, Michael Vonk, Maria van den Muijsenbergh, Irene Veldhuijzen, Maria Axelsson, Sonia Dias, Henrique Barros, Manuel Carballo, Katherine Russell, Ines Campos-Matos, Dominik Zenner, Manish Pareek, Rebecca Hall, Isabel de la Mata, Olga </a:t>
            </a:r>
            <a:r>
              <a:rPr lang="en-GB" sz="1400" dirty="0" err="1">
                <a:latin typeface="Calibri" panose="020F0502020204030204" pitchFamily="34" charset="0"/>
              </a:rPr>
              <a:t>Gorbacheva</a:t>
            </a:r>
            <a:r>
              <a:rPr lang="en-GB" sz="1400" dirty="0">
                <a:latin typeface="Calibri" panose="020F0502020204030204" pitchFamily="34" charset="0"/>
              </a:rPr>
              <a:t>, Joao </a:t>
            </a:r>
            <a:r>
              <a:rPr lang="en-GB" sz="1400" dirty="0" err="1">
                <a:latin typeface="Calibri" panose="020F0502020204030204" pitchFamily="34" charset="0"/>
              </a:rPr>
              <a:t>Pires</a:t>
            </a:r>
            <a:r>
              <a:rPr lang="en-GB" sz="1400" dirty="0">
                <a:latin typeface="Calibri" panose="020F0502020204030204" pitchFamily="34" charset="0"/>
              </a:rPr>
              <a:t>, </a:t>
            </a:r>
            <a:r>
              <a:rPr lang="en-GB" sz="1400" dirty="0" err="1">
                <a:latin typeface="Calibri" panose="020F0502020204030204" pitchFamily="34" charset="0"/>
              </a:rPr>
              <a:t>Ludovica</a:t>
            </a:r>
            <a:r>
              <a:rPr lang="en-GB" sz="1400" dirty="0">
                <a:latin typeface="Calibri" panose="020F0502020204030204" pitchFamily="34" charset="0"/>
              </a:rPr>
              <a:t> </a:t>
            </a:r>
            <a:r>
              <a:rPr lang="en-GB" sz="1400" dirty="0" err="1">
                <a:latin typeface="Calibri" panose="020F0502020204030204" pitchFamily="34" charset="0"/>
              </a:rPr>
              <a:t>Banfi</a:t>
            </a:r>
            <a:r>
              <a:rPr lang="en-GB" sz="1400" dirty="0">
                <a:latin typeface="Calibri" panose="020F0502020204030204" pitchFamily="34" charset="0"/>
              </a:rPr>
              <a:t>, Cliona </a:t>
            </a:r>
            <a:r>
              <a:rPr lang="de-DE" sz="1400" dirty="0">
                <a:latin typeface="Calibri" panose="020F0502020204030204" pitchFamily="34" charset="0"/>
              </a:rPr>
              <a:t>M Cheallaigh</a:t>
            </a:r>
          </a:p>
          <a:p>
            <a:pPr algn="ctr">
              <a:lnSpc>
                <a:spcPct val="120000"/>
              </a:lnSpc>
            </a:pPr>
            <a:endParaRPr lang="de-DE" sz="1800" dirty="0">
              <a:latin typeface="Calibri" panose="020F0502020204030204" pitchFamily="34" charset="0"/>
            </a:endParaRPr>
          </a:p>
          <a:p>
            <a:pPr algn="ctr">
              <a:lnSpc>
                <a:spcPct val="0"/>
              </a:lnSpc>
            </a:pPr>
            <a:r>
              <a:rPr lang="de-DE" b="1" dirty="0">
                <a:latin typeface="Calibri" panose="020F0502020204030204" pitchFamily="34" charset="0"/>
              </a:rPr>
              <a:t>Special thanks to</a:t>
            </a:r>
          </a:p>
          <a:p>
            <a:pPr algn="ctr">
              <a:lnSpc>
                <a:spcPct val="120000"/>
              </a:lnSpc>
            </a:pPr>
            <a:r>
              <a:rPr lang="de-DE" sz="1400" dirty="0">
                <a:latin typeface="Calibri" panose="020F0502020204030204" pitchFamily="34" charset="0"/>
              </a:rPr>
              <a:t>Sally Hargreaves, Laura Nellums, </a:t>
            </a:r>
            <a:r>
              <a:rPr lang="en-CA" sz="1400" dirty="0">
                <a:latin typeface="Calibri" panose="020F0502020204030204" pitchFamily="34" charset="0"/>
              </a:rPr>
              <a:t>David Ingleby</a:t>
            </a:r>
            <a:endParaRPr lang="en-GB" sz="1400" dirty="0">
              <a:latin typeface="Calibri" panose="020F0502020204030204" pitchFamily="34" charset="0"/>
            </a:endParaRPr>
          </a:p>
        </p:txBody>
      </p:sp>
    </p:spTree>
    <p:extLst>
      <p:ext uri="{BB962C8B-B14F-4D97-AF65-F5344CB8AC3E}">
        <p14:creationId xmlns:p14="http://schemas.microsoft.com/office/powerpoint/2010/main" val="3481961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Content Placeholder 2"/>
          <p:cNvSpPr>
            <a:spLocks noGrp="1"/>
          </p:cNvSpPr>
          <p:nvPr>
            <p:ph idx="1"/>
          </p:nvPr>
        </p:nvSpPr>
        <p:spPr>
          <a:xfrm>
            <a:off x="2945548" y="1827970"/>
            <a:ext cx="6385817" cy="3527045"/>
          </a:xfrm>
        </p:spPr>
        <p:txBody>
          <a:bodyPr>
            <a:noAutofit/>
          </a:bodyPr>
          <a:lstStyle/>
          <a:p>
            <a:pPr>
              <a:defRPr/>
            </a:pPr>
            <a:endParaRPr lang="en-GB" altLang="en-US" sz="2700" dirty="0">
              <a:latin typeface="Calibri" panose="020F0502020204030204" pitchFamily="34" charset="0"/>
            </a:endParaRPr>
          </a:p>
          <a:p>
            <a:pPr algn="ctr">
              <a:defRPr/>
            </a:pPr>
            <a:r>
              <a:rPr lang="en-GB" altLang="en-US" sz="4000" dirty="0">
                <a:latin typeface="Calibri" panose="020F0502020204030204" pitchFamily="34" charset="0"/>
              </a:rPr>
              <a:t>Thank you</a:t>
            </a:r>
          </a:p>
          <a:p>
            <a:pPr algn="ctr">
              <a:defRPr/>
            </a:pPr>
            <a:endParaRPr lang="en-GB" altLang="en-US" sz="1350" dirty="0">
              <a:latin typeface="Calibri" panose="020F0502020204030204" pitchFamily="34" charset="0"/>
            </a:endParaRPr>
          </a:p>
          <a:p>
            <a:pPr algn="ctr">
              <a:defRPr/>
            </a:pPr>
            <a:endParaRPr lang="en-GB" altLang="en-US" dirty="0">
              <a:latin typeface="Calibri" panose="020F0502020204030204" pitchFamily="34" charset="0"/>
            </a:endParaRPr>
          </a:p>
          <a:p>
            <a:pPr algn="ctr">
              <a:defRPr/>
            </a:pPr>
            <a:r>
              <a:rPr lang="en-GB" altLang="en-US" sz="2000" u="sng" dirty="0">
                <a:solidFill>
                  <a:srgbClr val="0070C0"/>
                </a:solidFill>
                <a:latin typeface="Calibri" panose="020F0502020204030204" pitchFamily="34" charset="0"/>
              </a:rPr>
              <a:t>teymur.noori@ecdc.europa.eu</a:t>
            </a:r>
          </a:p>
          <a:p>
            <a:pPr algn="ctr">
              <a:defRPr/>
            </a:pPr>
            <a:endParaRPr lang="en-GB" altLang="en-US" sz="1500" u="sng" dirty="0">
              <a:latin typeface="Calibri" panose="020F0502020204030204" pitchFamily="34" charset="0"/>
            </a:endParaRPr>
          </a:p>
        </p:txBody>
      </p:sp>
    </p:spTree>
    <p:extLst>
      <p:ext uri="{BB962C8B-B14F-4D97-AF65-F5344CB8AC3E}">
        <p14:creationId xmlns:p14="http://schemas.microsoft.com/office/powerpoint/2010/main" val="427279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3" y="1541417"/>
            <a:ext cx="10162903" cy="2769326"/>
          </a:xfrm>
        </p:spPr>
        <p:txBody>
          <a:bodyPr>
            <a:noAutofit/>
          </a:bodyPr>
          <a:lstStyle/>
          <a:p>
            <a:pPr algn="ctr"/>
            <a:r>
              <a:rPr lang="en-GB" sz="4000" b="0" dirty="0">
                <a:latin typeface="Calibri" panose="020F0502020204030204" pitchFamily="34" charset="0"/>
              </a:rPr>
              <a:t>Surveillance of infectious diseases among migrants in the EU/EEA</a:t>
            </a:r>
          </a:p>
        </p:txBody>
      </p:sp>
    </p:spTree>
    <p:extLst>
      <p:ext uri="{BB962C8B-B14F-4D97-AF65-F5344CB8AC3E}">
        <p14:creationId xmlns:p14="http://schemas.microsoft.com/office/powerpoint/2010/main" val="3688823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0" name="Picture 9" descr="A group of people posing for the camera&#10;&#10;Description automatically generated">
            <a:extLst>
              <a:ext uri="{FF2B5EF4-FFF2-40B4-BE49-F238E27FC236}">
                <a16:creationId xmlns:a16="http://schemas.microsoft.com/office/drawing/2014/main" id="{8FD08B63-4F7B-44EB-90A3-834995711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65" y="621030"/>
            <a:ext cx="8352588" cy="5615940"/>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itle 4">
            <a:extLst>
              <a:ext uri="{FF2B5EF4-FFF2-40B4-BE49-F238E27FC236}">
                <a16:creationId xmlns:a16="http://schemas.microsoft.com/office/drawing/2014/main" id="{C163F09C-6A19-4C95-A649-30E7DEE0CC47}"/>
              </a:ext>
            </a:extLst>
          </p:cNvPr>
          <p:cNvSpPr txBox="1">
            <a:spLocks/>
          </p:cNvSpPr>
          <p:nvPr/>
        </p:nvSpPr>
        <p:spPr>
          <a:xfrm>
            <a:off x="437978" y="898835"/>
            <a:ext cx="11814982" cy="61703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base" latinLnBrk="0" hangingPunct="1">
              <a:lnSpc>
                <a:spcPct val="120000"/>
              </a:lnSpc>
              <a:spcBef>
                <a:spcPct val="0"/>
              </a:spcBef>
              <a:spcAft>
                <a:spcPts val="600"/>
              </a:spcAft>
              <a:buClrTx/>
              <a:buSzTx/>
              <a:buFontTx/>
              <a:buNone/>
              <a:tabLst/>
              <a:defRPr/>
            </a:pPr>
            <a:endParaRPr kumimoji="0" lang="en-GB" sz="3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7" name="Subtitle 2">
            <a:extLst>
              <a:ext uri="{FF2B5EF4-FFF2-40B4-BE49-F238E27FC236}">
                <a16:creationId xmlns:a16="http://schemas.microsoft.com/office/drawing/2014/main" id="{98F70EF8-F7FE-4B28-8FB6-6FC68B7B0345}"/>
              </a:ext>
            </a:extLst>
          </p:cNvPr>
          <p:cNvSpPr txBox="1">
            <a:spLocks/>
          </p:cNvSpPr>
          <p:nvPr/>
        </p:nvSpPr>
        <p:spPr>
          <a:xfrm>
            <a:off x="8986617" y="3727815"/>
            <a:ext cx="3128578" cy="1192634"/>
          </a:xfrm>
          <a:prstGeom prst="rect">
            <a:avLst/>
          </a:prstGeom>
          <a:noFill/>
        </p:spPr>
        <p:txBody>
          <a:bodyPr vert="horz" wrap="square" lIns="91440" tIns="45720" rIns="91440" bIns="45720"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@DrJessPotter</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North Middlesex University Hospital</a:t>
            </a:r>
          </a:p>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Jessica.potter3@nhs.net</a:t>
            </a:r>
          </a:p>
        </p:txBody>
      </p:sp>
      <p:sp>
        <p:nvSpPr>
          <p:cNvPr id="2" name="TextBox 1">
            <a:extLst>
              <a:ext uri="{FF2B5EF4-FFF2-40B4-BE49-F238E27FC236}">
                <a16:creationId xmlns:a16="http://schemas.microsoft.com/office/drawing/2014/main" id="{F498FC6F-B567-404D-AB94-F587A02ACB08}"/>
              </a:ext>
            </a:extLst>
          </p:cNvPr>
          <p:cNvSpPr txBox="1"/>
          <p:nvPr/>
        </p:nvSpPr>
        <p:spPr>
          <a:xfrm>
            <a:off x="9044491" y="1637389"/>
            <a:ext cx="3012831" cy="1569660"/>
          </a:xfrm>
          <a:prstGeom prst="rect">
            <a:avLst/>
          </a:prstGeom>
          <a:noFill/>
        </p:spPr>
        <p:txBody>
          <a:bodyPr wrap="square" rtlCol="0">
            <a:spAutoFit/>
          </a:bodyPr>
          <a:lstStyle/>
          <a:p>
            <a:pPr algn="ctr"/>
            <a:r>
              <a:rPr lang="en-GB" sz="3200" b="1" dirty="0">
                <a:solidFill>
                  <a:schemeClr val="bg1"/>
                </a:solidFill>
              </a:rPr>
              <a:t>Hostile Europe: </a:t>
            </a:r>
          </a:p>
          <a:p>
            <a:pPr algn="ctr"/>
            <a:r>
              <a:rPr lang="en-GB" sz="3200" b="1" dirty="0">
                <a:solidFill>
                  <a:schemeClr val="bg1"/>
                </a:solidFill>
              </a:rPr>
              <a:t>TB, migration &amp; healthcare</a:t>
            </a:r>
          </a:p>
        </p:txBody>
      </p:sp>
    </p:spTree>
    <p:extLst>
      <p:ext uri="{BB962C8B-B14F-4D97-AF65-F5344CB8AC3E}">
        <p14:creationId xmlns:p14="http://schemas.microsoft.com/office/powerpoint/2010/main" val="343533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extLst>
              <a:ext uri="{28A0092B-C50C-407E-A947-70E740481C1C}">
                <a14:useLocalDpi xmlns:a14="http://schemas.microsoft.com/office/drawing/2010/main" val="0"/>
              </a:ext>
            </a:extLst>
          </a:blip>
          <a:stretch>
            <a:fillRect/>
          </a:stretch>
        </p:blipFill>
        <p:spPr>
          <a:xfrm>
            <a:off x="2902902" y="940961"/>
            <a:ext cx="6386195" cy="4596130"/>
          </a:xfrm>
          <a:prstGeom prst="rect">
            <a:avLst/>
          </a:prstGeom>
        </p:spPr>
      </p:pic>
      <p:sp>
        <p:nvSpPr>
          <p:cNvPr id="5" name="TextBox 4"/>
          <p:cNvSpPr txBox="1"/>
          <p:nvPr/>
        </p:nvSpPr>
        <p:spPr>
          <a:xfrm>
            <a:off x="5174901" y="6011439"/>
            <a:ext cx="3048000" cy="369332"/>
          </a:xfrm>
          <a:prstGeom prst="rect">
            <a:avLst/>
          </a:prstGeom>
          <a:noFill/>
        </p:spPr>
        <p:txBody>
          <a:bodyPr wrap="square" rtlCol="0">
            <a:spAutoFit/>
          </a:bodyPr>
          <a:lstStyle/>
          <a:p>
            <a:r>
              <a:rPr lang="en-GB" dirty="0" err="1"/>
              <a:t>Janssens</a:t>
            </a:r>
            <a:r>
              <a:rPr lang="en-GB" dirty="0"/>
              <a:t> &amp; </a:t>
            </a:r>
            <a:r>
              <a:rPr lang="en-GB" dirty="0" err="1"/>
              <a:t>Rieder</a:t>
            </a:r>
            <a:r>
              <a:rPr lang="en-GB" dirty="0"/>
              <a:t>, ERJ 2008</a:t>
            </a:r>
          </a:p>
        </p:txBody>
      </p:sp>
      <p:sp>
        <p:nvSpPr>
          <p:cNvPr id="7" name="Rectangle 6">
            <a:extLst>
              <a:ext uri="{FF2B5EF4-FFF2-40B4-BE49-F238E27FC236}">
                <a16:creationId xmlns:a16="http://schemas.microsoft.com/office/drawing/2014/main" id="{CC696582-0515-4F42-A3BA-47FDC66CB100}"/>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8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2800" dirty="0"/>
              <a:t>Rate of TB by deprivation decile, England, 2019</a:t>
            </a:r>
          </a:p>
        </p:txBody>
      </p:sp>
      <p:sp>
        <p:nvSpPr>
          <p:cNvPr id="4" name="Slide Number Placeholder 3"/>
          <p:cNvSpPr>
            <a:spLocks noGrp="1"/>
          </p:cNvSpPr>
          <p:nvPr>
            <p:ph type="sldNum" sz="quarter" idx="10"/>
          </p:nvPr>
        </p:nvSpPr>
        <p:spPr/>
        <p:txBody>
          <a:bodyPr/>
          <a:lstStyle/>
          <a:p>
            <a:pPr marL="531813">
              <a:defRPr/>
            </a:pPr>
            <a:r>
              <a:rPr lang="en-US"/>
              <a:t>  </a:t>
            </a:r>
            <a:fld id="{2565FA6D-D4C8-4C4C-AC4B-3269734D34D8}" type="slidenum">
              <a:rPr lang="en-US" smtClean="0"/>
              <a:pPr marL="531813">
                <a:defRPr/>
              </a:pPr>
              <a:t>42</a:t>
            </a:fld>
            <a:endParaRPr lang="en-US" dirty="0"/>
          </a:p>
        </p:txBody>
      </p:sp>
      <p:sp>
        <p:nvSpPr>
          <p:cNvPr id="5" name="Footer Placeholder 4"/>
          <p:cNvSpPr>
            <a:spLocks noGrp="1"/>
          </p:cNvSpPr>
          <p:nvPr>
            <p:ph type="ftr" sz="quarter" idx="11"/>
          </p:nvPr>
        </p:nvSpPr>
        <p:spPr>
          <a:xfrm>
            <a:off x="4038600" y="5935485"/>
            <a:ext cx="4114800" cy="365125"/>
          </a:xfrm>
        </p:spPr>
        <p:txBody>
          <a:bodyPr/>
          <a:lstStyle/>
          <a:p>
            <a:pPr>
              <a:defRPr/>
            </a:pPr>
            <a:r>
              <a:rPr lang="en-US" dirty="0"/>
              <a:t>Tuberculosis in England: 2020 report</a:t>
            </a:r>
          </a:p>
        </p:txBody>
      </p:sp>
      <p:sp>
        <p:nvSpPr>
          <p:cNvPr id="9" name="TextBox 8"/>
          <p:cNvSpPr txBox="1"/>
          <p:nvPr/>
        </p:nvSpPr>
        <p:spPr>
          <a:xfrm>
            <a:off x="6672065" y="6300610"/>
            <a:ext cx="4127209" cy="584775"/>
          </a:xfrm>
          <a:prstGeom prst="rect">
            <a:avLst/>
          </a:prstGeom>
          <a:noFill/>
        </p:spPr>
        <p:txBody>
          <a:bodyPr wrap="square" rtlCol="0">
            <a:spAutoFit/>
          </a:bodyPr>
          <a:lstStyle/>
          <a:p>
            <a:r>
              <a:rPr lang="en-GB" sz="800" dirty="0">
                <a:solidFill>
                  <a:schemeClr val="bg1"/>
                </a:solidFill>
              </a:rPr>
              <a:t>Source: Enhanced Tuberculosis Surveillance system (ETS), Index of Multiple Deprivation (IMD 2019)</a:t>
            </a:r>
          </a:p>
          <a:p>
            <a:r>
              <a:rPr lang="en-GB" sz="800" dirty="0">
                <a:solidFill>
                  <a:schemeClr val="bg1"/>
                </a:solidFill>
              </a:rPr>
              <a:t>Data extracted: March 2020</a:t>
            </a:r>
          </a:p>
          <a:p>
            <a:r>
              <a:rPr lang="en-GB" sz="800" dirty="0">
                <a:solidFill>
                  <a:schemeClr val="bg1"/>
                </a:solidFill>
              </a:rPr>
              <a:t>Prepared by: TB Unit, National Infection Service, Public Health England </a:t>
            </a:r>
          </a:p>
        </p:txBody>
      </p:sp>
      <p:grpSp>
        <p:nvGrpSpPr>
          <p:cNvPr id="11" name="Group 10"/>
          <p:cNvGrpSpPr/>
          <p:nvPr/>
        </p:nvGrpSpPr>
        <p:grpSpPr>
          <a:xfrm>
            <a:off x="2424114" y="1412777"/>
            <a:ext cx="7200279" cy="4619131"/>
            <a:chOff x="0" y="0"/>
            <a:chExt cx="5636260" cy="3747135"/>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556885" cy="3419475"/>
            </a:xfrm>
            <a:prstGeom prst="rect">
              <a:avLst/>
            </a:prstGeom>
            <a:noFill/>
            <a:ln>
              <a:noFill/>
            </a:ln>
          </p:spPr>
        </p:pic>
        <p:sp>
          <p:nvSpPr>
            <p:cNvPr id="13" name="Text Box 2"/>
            <p:cNvSpPr txBox="1">
              <a:spLocks noChangeArrowheads="1"/>
            </p:cNvSpPr>
            <p:nvPr/>
          </p:nvSpPr>
          <p:spPr bwMode="auto">
            <a:xfrm>
              <a:off x="4587240" y="2865120"/>
              <a:ext cx="1049020" cy="874395"/>
            </a:xfrm>
            <a:prstGeom prst="rect">
              <a:avLst/>
            </a:prstGeom>
            <a:solidFill>
              <a:srgbClr val="FFFFFF"/>
            </a:solidFill>
            <a:ln w="9525">
              <a:solidFill>
                <a:sysClr val="window" lastClr="FFFFFF"/>
              </a:solidFill>
              <a:miter lim="800000"/>
              <a:headEnd/>
              <a:tailEnd/>
            </a:ln>
          </p:spPr>
          <p:txBody>
            <a:bodyPr rot="0" vert="horz" wrap="square" lIns="91440" tIns="45720" rIns="91440" bIns="45720" anchor="t" anchorCtr="0">
              <a:noAutofit/>
            </a:bodyPr>
            <a:lstStyle/>
            <a:p>
              <a:pPr algn="ctr"/>
              <a:r>
                <a:rPr lang="en-GB" sz="1200">
                  <a:latin typeface="Arial" panose="020B0604020202020204" pitchFamily="34" charset="0"/>
                  <a:ea typeface="Times New Roman" panose="02020603050405020304" pitchFamily="18" charset="0"/>
                </a:rPr>
                <a:t>Least deprived 10% of the population</a:t>
              </a:r>
            </a:p>
          </p:txBody>
        </p:sp>
        <p:sp>
          <p:nvSpPr>
            <p:cNvPr id="14" name="Text Box 2"/>
            <p:cNvSpPr txBox="1">
              <a:spLocks noChangeArrowheads="1"/>
            </p:cNvSpPr>
            <p:nvPr/>
          </p:nvSpPr>
          <p:spPr bwMode="auto">
            <a:xfrm>
              <a:off x="320040" y="2872740"/>
              <a:ext cx="1049020" cy="874395"/>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noAutofit/>
            </a:bodyPr>
            <a:lstStyle/>
            <a:p>
              <a:pPr algn="ctr"/>
              <a:r>
                <a:rPr lang="en-GB" sz="1200">
                  <a:latin typeface="Arial" panose="020B0604020202020204" pitchFamily="34" charset="0"/>
                  <a:ea typeface="Times New Roman" panose="02020603050405020304" pitchFamily="18" charset="0"/>
                </a:rPr>
                <a:t>Most deprived 10% of the population</a:t>
              </a:r>
            </a:p>
          </p:txBody>
        </p:sp>
      </p:grpSp>
      <p:sp>
        <p:nvSpPr>
          <p:cNvPr id="10" name="Rectangle 9">
            <a:extLst>
              <a:ext uri="{FF2B5EF4-FFF2-40B4-BE49-F238E27FC236}">
                <a16:creationId xmlns:a16="http://schemas.microsoft.com/office/drawing/2014/main" id="{F4AFAA18-7C91-4550-986D-451718702EEA}"/>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34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ublic wealth index and tuberculosis (TB) prevalence rates in the 27 European Union member states plus Norway and Iceland, 2006. GDP, gross domestic product.">
            <a:extLst>
              <a:ext uri="{FF2B5EF4-FFF2-40B4-BE49-F238E27FC236}">
                <a16:creationId xmlns:a16="http://schemas.microsoft.com/office/drawing/2014/main" id="{551E5CDD-10FE-4E6A-8B84-1BA5AD951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279" y="1582908"/>
            <a:ext cx="4659617" cy="36921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a:extLst>
              <a:ext uri="{FF2B5EF4-FFF2-40B4-BE49-F238E27FC236}">
                <a16:creationId xmlns:a16="http://schemas.microsoft.com/office/drawing/2014/main" id="{BEFF261C-FBB6-4A0F-867D-A83853A1384A}"/>
              </a:ext>
            </a:extLst>
          </p:cNvPr>
          <p:cNvSpPr>
            <a:spLocks noChangeArrowheads="1"/>
          </p:cNvSpPr>
          <p:nvPr/>
        </p:nvSpPr>
        <p:spPr bwMode="auto">
          <a:xfrm>
            <a:off x="6966124" y="2115144"/>
            <a:ext cx="4779268" cy="184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pPr>
            <a:r>
              <a:rPr kumimoji="0" lang="en-GB" altLang="en-US" sz="1867" b="1" i="0" u="none" strike="noStrike" cap="none" normalizeH="0" baseline="0" dirty="0" bmk="_Toc527814439">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Public wealth index and tuberculosis prevalence rates in the 27 European Union. Each circle represents a country and the size indicates the proportion of TB cases which were foreign-born within that country </a:t>
            </a:r>
          </a:p>
          <a:p>
            <a:pPr marL="0" marR="0" lvl="0" indent="0" algn="ctr" defTabSz="1219170" rtl="0" eaLnBrk="0" fontAlgn="base" latinLnBrk="0" hangingPunct="0">
              <a:lnSpc>
                <a:spcPct val="100000"/>
              </a:lnSpc>
              <a:spcBef>
                <a:spcPct val="0"/>
              </a:spcBef>
              <a:spcAft>
                <a:spcPct val="0"/>
              </a:spcAft>
              <a:buClrTx/>
              <a:buSzTx/>
              <a:buFontTx/>
              <a:buNone/>
              <a:tabLst/>
            </a:pPr>
            <a:r>
              <a:rPr kumimoji="0" lang="en-GB" altLang="en-US" sz="1867"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(Suk et al., 2009)</a:t>
            </a:r>
            <a:endParaRPr kumimoji="0" lang="en-GB" altLang="en-US" sz="1867"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CDCA5CCB-2420-4381-BD24-6CAFFABF7C19}"/>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81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5CBB3FB-0EAA-41A3-8E27-2FC9CE10C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849" y="862965"/>
            <a:ext cx="7294652" cy="48691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894B28F-45F1-4DB3-BB50-F5A1630D9A4E}"/>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204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5960C-3868-49BC-BE66-E1F37C625435}"/>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A84273E-2139-4B86-8807-80BB135B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461010"/>
            <a:ext cx="112395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81C23F-3CEE-4471-80EF-CC8761514E30}"/>
              </a:ext>
            </a:extLst>
          </p:cNvPr>
          <p:cNvSpPr txBox="1"/>
          <p:nvPr/>
        </p:nvSpPr>
        <p:spPr>
          <a:xfrm>
            <a:off x="4853940" y="6115288"/>
            <a:ext cx="2484120" cy="369332"/>
          </a:xfrm>
          <a:prstGeom prst="rect">
            <a:avLst/>
          </a:prstGeom>
          <a:noFill/>
        </p:spPr>
        <p:txBody>
          <a:bodyPr wrap="square" rtlCol="0">
            <a:spAutoFit/>
          </a:bodyPr>
          <a:lstStyle/>
          <a:p>
            <a:pPr algn="ctr"/>
            <a:r>
              <a:rPr lang="en-GB" dirty="0" err="1"/>
              <a:t>Dhavan</a:t>
            </a:r>
            <a:r>
              <a:rPr lang="en-GB" dirty="0"/>
              <a:t> et al. 2017</a:t>
            </a:r>
          </a:p>
        </p:txBody>
      </p:sp>
    </p:spTree>
    <p:extLst>
      <p:ext uri="{BB962C8B-B14F-4D97-AF65-F5344CB8AC3E}">
        <p14:creationId xmlns:p14="http://schemas.microsoft.com/office/powerpoint/2010/main" val="16974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5DD-5843-4E27-999C-060F3472811F}"/>
              </a:ext>
            </a:extLst>
          </p:cNvPr>
          <p:cNvSpPr>
            <a:spLocks noGrp="1"/>
          </p:cNvSpPr>
          <p:nvPr>
            <p:ph type="title"/>
          </p:nvPr>
        </p:nvSpPr>
        <p:spPr>
          <a:xfrm>
            <a:off x="831850" y="1709738"/>
            <a:ext cx="3768725" cy="2852737"/>
          </a:xfrm>
        </p:spPr>
        <p:txBody>
          <a:bodyPr>
            <a:normAutofit/>
          </a:bodyPr>
          <a:lstStyle/>
          <a:p>
            <a:r>
              <a:rPr lang="en-GB" sz="4800" i="1" dirty="0">
                <a:solidFill>
                  <a:schemeClr val="bg1"/>
                </a:solidFill>
              </a:rPr>
              <a:t>At the border</a:t>
            </a:r>
          </a:p>
        </p:txBody>
      </p:sp>
      <p:sp>
        <p:nvSpPr>
          <p:cNvPr id="5" name="Text Placeholder 4">
            <a:extLst>
              <a:ext uri="{FF2B5EF4-FFF2-40B4-BE49-F238E27FC236}">
                <a16:creationId xmlns:a16="http://schemas.microsoft.com/office/drawing/2014/main" id="{D30A52D0-DA94-4DFD-AFEE-DE8D45D18D12}"/>
              </a:ext>
            </a:extLst>
          </p:cNvPr>
          <p:cNvSpPr>
            <a:spLocks noGrp="1"/>
          </p:cNvSpPr>
          <p:nvPr>
            <p:ph type="body" idx="1"/>
          </p:nvPr>
        </p:nvSpPr>
        <p:spPr/>
        <p:txBody>
          <a:bodyPr/>
          <a:lstStyle/>
          <a:p>
            <a:endParaRPr lang="en-GB"/>
          </a:p>
        </p:txBody>
      </p:sp>
      <p:pic>
        <p:nvPicPr>
          <p:cNvPr id="2050" name="Picture 2">
            <a:extLst>
              <a:ext uri="{FF2B5EF4-FFF2-40B4-BE49-F238E27FC236}">
                <a16:creationId xmlns:a16="http://schemas.microsoft.com/office/drawing/2014/main" id="{3CEC8B6A-9CD6-4CCA-BFC6-C0F1E0251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662538"/>
            <a:ext cx="7439025" cy="494713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2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iens Act 1905 - Wikipedia">
            <a:extLst>
              <a:ext uri="{FF2B5EF4-FFF2-40B4-BE49-F238E27FC236}">
                <a16:creationId xmlns:a16="http://schemas.microsoft.com/office/drawing/2014/main" id="{2EC75142-9E34-4BD3-BECD-F08349BB1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04" y="489098"/>
            <a:ext cx="5486726" cy="57281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E146CE4-8810-4CE4-8596-EE47FBFCCF5D}"/>
              </a:ext>
            </a:extLst>
          </p:cNvPr>
          <p:cNvPicPr>
            <a:picLocks noChangeAspect="1"/>
          </p:cNvPicPr>
          <p:nvPr/>
        </p:nvPicPr>
        <p:blipFill>
          <a:blip r:embed="rId4"/>
          <a:stretch>
            <a:fillRect/>
          </a:stretch>
        </p:blipFill>
        <p:spPr>
          <a:xfrm>
            <a:off x="6903189" y="444352"/>
            <a:ext cx="4191000" cy="5924550"/>
          </a:xfrm>
          <a:prstGeom prst="rect">
            <a:avLst/>
          </a:prstGeom>
        </p:spPr>
      </p:pic>
      <p:sp>
        <p:nvSpPr>
          <p:cNvPr id="4" name="Rectangle 3">
            <a:extLst>
              <a:ext uri="{FF2B5EF4-FFF2-40B4-BE49-F238E27FC236}">
                <a16:creationId xmlns:a16="http://schemas.microsoft.com/office/drawing/2014/main" id="{6A717F4D-385D-444D-B34E-B9AA1590F488}"/>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93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A7A4E-2F0F-47B4-B978-7C69901B1A16}"/>
              </a:ext>
            </a:extLst>
          </p:cNvPr>
          <p:cNvPicPr>
            <a:picLocks noChangeAspect="1"/>
          </p:cNvPicPr>
          <p:nvPr/>
        </p:nvPicPr>
        <p:blipFill>
          <a:blip r:embed="rId3"/>
          <a:stretch>
            <a:fillRect/>
          </a:stretch>
        </p:blipFill>
        <p:spPr>
          <a:xfrm>
            <a:off x="1023482" y="710608"/>
            <a:ext cx="10145035" cy="5072515"/>
          </a:xfrm>
          <a:prstGeom prst="rect">
            <a:avLst/>
          </a:prstGeom>
        </p:spPr>
      </p:pic>
      <p:sp>
        <p:nvSpPr>
          <p:cNvPr id="3" name="TextBox 2">
            <a:extLst>
              <a:ext uri="{FF2B5EF4-FFF2-40B4-BE49-F238E27FC236}">
                <a16:creationId xmlns:a16="http://schemas.microsoft.com/office/drawing/2014/main" id="{F4B41328-8CEE-4C15-88DA-4079B23D1D43}"/>
              </a:ext>
            </a:extLst>
          </p:cNvPr>
          <p:cNvSpPr txBox="1"/>
          <p:nvPr/>
        </p:nvSpPr>
        <p:spPr>
          <a:xfrm>
            <a:off x="9315696" y="6052851"/>
            <a:ext cx="1967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Pareek et al. 2016</a:t>
            </a:r>
          </a:p>
        </p:txBody>
      </p:sp>
      <p:sp>
        <p:nvSpPr>
          <p:cNvPr id="4" name="Rectangle 3">
            <a:extLst>
              <a:ext uri="{FF2B5EF4-FFF2-40B4-BE49-F238E27FC236}">
                <a16:creationId xmlns:a16="http://schemas.microsoft.com/office/drawing/2014/main" id="{6F095FEF-82EC-4A1C-B3B2-131142586A10}"/>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682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86A0CA-6D8C-4D4C-943F-65AD0E394C8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84253" y="0"/>
            <a:ext cx="5475520" cy="6857999"/>
          </a:xfrm>
          <a:prstGeom prst="rect">
            <a:avLst/>
          </a:prstGeom>
          <a:noFill/>
        </p:spPr>
      </p:pic>
      <p:pic>
        <p:nvPicPr>
          <p:cNvPr id="3" name="Picture 2" descr="A picture containing indoor, cabinet, refrigerator, kitchen&#10;&#10;Description automatically generated">
            <a:extLst>
              <a:ext uri="{FF2B5EF4-FFF2-40B4-BE49-F238E27FC236}">
                <a16:creationId xmlns:a16="http://schemas.microsoft.com/office/drawing/2014/main" id="{189035CE-8245-455A-BA60-AAC7D11E6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02523" y="857250"/>
            <a:ext cx="6858000" cy="5143500"/>
          </a:xfrm>
          <a:prstGeom prst="rect">
            <a:avLst/>
          </a:prstGeom>
        </p:spPr>
      </p:pic>
      <p:sp>
        <p:nvSpPr>
          <p:cNvPr id="4" name="Rectangle 3">
            <a:extLst>
              <a:ext uri="{FF2B5EF4-FFF2-40B4-BE49-F238E27FC236}">
                <a16:creationId xmlns:a16="http://schemas.microsoft.com/office/drawing/2014/main" id="{4627E2ED-3616-4107-8446-188F9F6A8E2A}"/>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44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7016" y="223936"/>
            <a:ext cx="10159171" cy="951722"/>
          </a:xfrm>
        </p:spPr>
        <p:txBody>
          <a:bodyPr>
            <a:noAutofit/>
          </a:bodyPr>
          <a:lstStyle/>
          <a:p>
            <a:r>
              <a:rPr lang="en-GB" altLang="en-US" sz="3600" dirty="0">
                <a:latin typeface="Calibri" panose="020F0502020204030204" pitchFamily="34" charset="0"/>
              </a:rPr>
              <a:t>Burden of infectious diseases among migrants</a:t>
            </a:r>
            <a:br>
              <a:rPr lang="en-GB" altLang="en-US" sz="3600" dirty="0">
                <a:latin typeface="Calibri" panose="020F0502020204030204" pitchFamily="34" charset="0"/>
              </a:rPr>
            </a:br>
            <a:r>
              <a:rPr lang="en-GB" altLang="en-US" sz="3600" b="0" dirty="0">
                <a:latin typeface="Calibri" panose="020F0502020204030204" pitchFamily="34" charset="0"/>
              </a:rPr>
              <a:t>2014</a:t>
            </a:r>
          </a:p>
        </p:txBody>
      </p:sp>
      <p:pic>
        <p:nvPicPr>
          <p:cNvPr id="4" name="Picture 3"/>
          <p:cNvPicPr>
            <a:picLocks noChangeAspect="1"/>
          </p:cNvPicPr>
          <p:nvPr/>
        </p:nvPicPr>
        <p:blipFill rotWithShape="1">
          <a:blip r:embed="rId2"/>
          <a:srcRect l="33676" t="15588" r="31691" b="6060"/>
          <a:stretch/>
        </p:blipFill>
        <p:spPr>
          <a:xfrm>
            <a:off x="1077144" y="1401225"/>
            <a:ext cx="3834490" cy="5208350"/>
          </a:xfrm>
          <a:prstGeom prst="rect">
            <a:avLst/>
          </a:prstGeom>
          <a:ln>
            <a:noFill/>
          </a:ln>
          <a:effectLst>
            <a:outerShdw blurRad="292100" dist="139700" dir="2700000" algn="tl" rotWithShape="0">
              <a:srgbClr val="333333">
                <a:alpha val="65000"/>
              </a:srgbClr>
            </a:outerShdw>
          </a:effectLst>
        </p:spPr>
      </p:pic>
      <p:graphicFrame>
        <p:nvGraphicFramePr>
          <p:cNvPr id="5" name="Table 4"/>
          <p:cNvGraphicFramePr>
            <a:graphicFrameLocks noGrp="1"/>
          </p:cNvGraphicFramePr>
          <p:nvPr/>
        </p:nvGraphicFramePr>
        <p:xfrm>
          <a:off x="6115432" y="2983889"/>
          <a:ext cx="4308728" cy="3103402"/>
        </p:xfrm>
        <a:graphic>
          <a:graphicData uri="http://schemas.openxmlformats.org/drawingml/2006/table">
            <a:tbl>
              <a:tblPr bandRow="1">
                <a:tableStyleId>{22838BEF-8BB2-4498-84A7-C5851F593DF1}</a:tableStyleId>
              </a:tblPr>
              <a:tblGrid>
                <a:gridCol w="2154364">
                  <a:extLst>
                    <a:ext uri="{9D8B030D-6E8A-4147-A177-3AD203B41FA5}">
                      <a16:colId xmlns:a16="http://schemas.microsoft.com/office/drawing/2014/main" val="20000"/>
                    </a:ext>
                  </a:extLst>
                </a:gridCol>
                <a:gridCol w="2154364">
                  <a:extLst>
                    <a:ext uri="{9D8B030D-6E8A-4147-A177-3AD203B41FA5}">
                      <a16:colId xmlns:a16="http://schemas.microsoft.com/office/drawing/2014/main" val="20001"/>
                    </a:ext>
                  </a:extLst>
                </a:gridCol>
              </a:tblGrid>
              <a:tr h="596425">
                <a:tc>
                  <a:txBody>
                    <a:bodyPr/>
                    <a:lstStyle/>
                    <a:p>
                      <a:r>
                        <a:rPr lang="en-GB" sz="1800" b="1" cap="all" baseline="0" dirty="0">
                          <a:latin typeface="Calibri" pitchFamily="34" charset="0"/>
                          <a:cs typeface="Calibri" pitchFamily="34" charset="0"/>
                        </a:rPr>
                        <a:t>TB</a:t>
                      </a:r>
                    </a:p>
                  </a:txBody>
                  <a:tcPr marL="68567" marR="68567" marT="34280" marB="34280" anchor="ctr"/>
                </a:tc>
                <a:tc>
                  <a:txBody>
                    <a:bodyPr/>
                    <a:lstStyle/>
                    <a:p>
                      <a:r>
                        <a:rPr lang="en-GB" sz="1800" b="1" cap="all" baseline="0" dirty="0">
                          <a:latin typeface="Calibri" pitchFamily="34" charset="0"/>
                          <a:cs typeface="Calibri" pitchFamily="34" charset="0"/>
                        </a:rPr>
                        <a:t>Rubella</a:t>
                      </a:r>
                    </a:p>
                  </a:txBody>
                  <a:tcPr marL="68567" marR="68567" marT="34280" marB="34280" anchor="ctr"/>
                </a:tc>
                <a:extLst>
                  <a:ext uri="{0D108BD9-81ED-4DB2-BD59-A6C34878D82A}">
                    <a16:rowId xmlns:a16="http://schemas.microsoft.com/office/drawing/2014/main" val="10000"/>
                  </a:ext>
                </a:extLst>
              </a:tr>
              <a:tr h="596425">
                <a:tc>
                  <a:txBody>
                    <a:bodyPr/>
                    <a:lstStyle/>
                    <a:p>
                      <a:r>
                        <a:rPr lang="en-GB" sz="1800" b="1" cap="all" baseline="0" dirty="0">
                          <a:latin typeface="Calibri" pitchFamily="34" charset="0"/>
                          <a:cs typeface="Calibri" pitchFamily="34" charset="0"/>
                        </a:rPr>
                        <a:t>HIV</a:t>
                      </a:r>
                    </a:p>
                  </a:txBody>
                  <a:tcPr marL="68567" marR="68567" marT="34280" marB="34280" anchor="ctr"/>
                </a:tc>
                <a:tc>
                  <a:txBody>
                    <a:bodyPr/>
                    <a:lstStyle/>
                    <a:p>
                      <a:r>
                        <a:rPr lang="en-GB" sz="1800" b="1" cap="all" baseline="0" dirty="0">
                          <a:latin typeface="Calibri" pitchFamily="34" charset="0"/>
                          <a:cs typeface="Calibri" pitchFamily="34" charset="0"/>
                        </a:rPr>
                        <a:t>Gonorrhoea</a:t>
                      </a:r>
                    </a:p>
                  </a:txBody>
                  <a:tcPr marL="68567" marR="68567" marT="34280" marB="34280" anchor="ctr"/>
                </a:tc>
                <a:extLst>
                  <a:ext uri="{0D108BD9-81ED-4DB2-BD59-A6C34878D82A}">
                    <a16:rowId xmlns:a16="http://schemas.microsoft.com/office/drawing/2014/main" val="10001"/>
                  </a:ext>
                </a:extLst>
              </a:tr>
              <a:tr h="596425">
                <a:tc>
                  <a:txBody>
                    <a:bodyPr/>
                    <a:lstStyle/>
                    <a:p>
                      <a:r>
                        <a:rPr lang="en-GB" sz="1800" b="1" cap="all" baseline="0" dirty="0">
                          <a:latin typeface="Calibri" pitchFamily="34" charset="0"/>
                          <a:cs typeface="Calibri" pitchFamily="34" charset="0"/>
                        </a:rPr>
                        <a:t>Hepatitis B</a:t>
                      </a:r>
                    </a:p>
                  </a:txBody>
                  <a:tcPr marL="68567" marR="68567" marT="34280" marB="34280" anchor="ctr"/>
                </a:tc>
                <a:tc>
                  <a:txBody>
                    <a:bodyPr/>
                    <a:lstStyle/>
                    <a:p>
                      <a:r>
                        <a:rPr lang="en-GB" sz="1800" b="1" cap="all" baseline="0" dirty="0">
                          <a:latin typeface="Calibri" pitchFamily="34" charset="0"/>
                          <a:cs typeface="Calibri" pitchFamily="34" charset="0"/>
                        </a:rPr>
                        <a:t>Syphilis</a:t>
                      </a:r>
                    </a:p>
                  </a:txBody>
                  <a:tcPr marL="68567" marR="68567" marT="34280" marB="34280" anchor="ctr"/>
                </a:tc>
                <a:extLst>
                  <a:ext uri="{0D108BD9-81ED-4DB2-BD59-A6C34878D82A}">
                    <a16:rowId xmlns:a16="http://schemas.microsoft.com/office/drawing/2014/main" val="10002"/>
                  </a:ext>
                </a:extLst>
              </a:tr>
              <a:tr h="596425">
                <a:tc>
                  <a:txBody>
                    <a:bodyPr/>
                    <a:lstStyle/>
                    <a:p>
                      <a:r>
                        <a:rPr lang="en-GB" sz="1800" b="1" cap="all" baseline="0" dirty="0">
                          <a:latin typeface="Calibri" pitchFamily="34" charset="0"/>
                          <a:cs typeface="Calibri" pitchFamily="34" charset="0"/>
                        </a:rPr>
                        <a:t>Hepatitis C</a:t>
                      </a:r>
                    </a:p>
                  </a:txBody>
                  <a:tcPr marL="68567" marR="68567" marT="34280" marB="3428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cap="all" baseline="0" dirty="0">
                          <a:latin typeface="Calibri" pitchFamily="34" charset="0"/>
                          <a:cs typeface="Calibri" pitchFamily="34" charset="0"/>
                        </a:rPr>
                        <a:t>Malaria</a:t>
                      </a:r>
                    </a:p>
                  </a:txBody>
                  <a:tcPr marL="68567" marR="68567" marT="34280" marB="34280" anchor="ctr"/>
                </a:tc>
                <a:extLst>
                  <a:ext uri="{0D108BD9-81ED-4DB2-BD59-A6C34878D82A}">
                    <a16:rowId xmlns:a16="http://schemas.microsoft.com/office/drawing/2014/main" val="10003"/>
                  </a:ext>
                </a:extLst>
              </a:tr>
              <a:tr h="717702">
                <a:tc>
                  <a:txBody>
                    <a:bodyPr/>
                    <a:lstStyle/>
                    <a:p>
                      <a:r>
                        <a:rPr lang="en-GB" sz="1800" b="1" cap="all" baseline="0" dirty="0">
                          <a:latin typeface="Calibri" pitchFamily="34" charset="0"/>
                          <a:cs typeface="Calibri" pitchFamily="34" charset="0"/>
                        </a:rPr>
                        <a:t>Measles</a:t>
                      </a:r>
                    </a:p>
                  </a:txBody>
                  <a:tcPr marL="68567" marR="68567" marT="34280" marB="34280" anchor="ctr"/>
                </a:tc>
                <a:tc>
                  <a:txBody>
                    <a:bodyPr/>
                    <a:lstStyle/>
                    <a:p>
                      <a:r>
                        <a:rPr lang="en-GB" sz="1800" b="1" cap="all" baseline="0" dirty="0">
                          <a:latin typeface="Calibri" pitchFamily="34" charset="0"/>
                          <a:cs typeface="Calibri" pitchFamily="34" charset="0"/>
                        </a:rPr>
                        <a:t>Chagas disease</a:t>
                      </a:r>
                    </a:p>
                  </a:txBody>
                  <a:tcPr marL="68567" marR="68567" marT="34280" marB="34280" anchor="ctr"/>
                </a:tc>
                <a:extLst>
                  <a:ext uri="{0D108BD9-81ED-4DB2-BD59-A6C34878D82A}">
                    <a16:rowId xmlns:a16="http://schemas.microsoft.com/office/drawing/2014/main" val="10004"/>
                  </a:ext>
                </a:extLst>
              </a:tr>
            </a:tbl>
          </a:graphicData>
        </a:graphic>
      </p:graphicFrame>
      <p:sp>
        <p:nvSpPr>
          <p:cNvPr id="26648" name="Rectangle 1"/>
          <p:cNvSpPr>
            <a:spLocks noChangeArrowheads="1"/>
          </p:cNvSpPr>
          <p:nvPr/>
        </p:nvSpPr>
        <p:spPr bwMode="auto">
          <a:xfrm>
            <a:off x="5955393" y="1700809"/>
            <a:ext cx="483079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Font typeface="Wingdings" panose="05000000000000000000" pitchFamily="2" charset="2"/>
              <a:buChar char="§"/>
              <a:defRPr sz="2400">
                <a:solidFill>
                  <a:schemeClr val="tx1"/>
                </a:solidFill>
                <a:latin typeface="Tahoma" panose="020B0604030504040204" pitchFamily="34" charset="0"/>
              </a:defRPr>
            </a:lvl1pPr>
            <a:lvl2pPr marL="742950" indent="-285750">
              <a:lnSpc>
                <a:spcPct val="90000"/>
              </a:lnSpc>
              <a:spcAft>
                <a:spcPct val="25000"/>
              </a:spcAft>
              <a:buChar char="–"/>
              <a:defRPr sz="2400">
                <a:solidFill>
                  <a:schemeClr val="tx1"/>
                </a:solidFill>
                <a:latin typeface="Tahoma" panose="020B0604030504040204" pitchFamily="34" charset="0"/>
              </a:defRPr>
            </a:lvl2pPr>
            <a:lvl3pPr marL="1143000" indent="-228600">
              <a:spcBef>
                <a:spcPct val="20000"/>
              </a:spcBef>
              <a:defRPr>
                <a:solidFill>
                  <a:schemeClr val="tx1"/>
                </a:solidFill>
                <a:latin typeface="Tahoma" panose="020B0604030504040204" pitchFamily="34" charset="0"/>
              </a:defRPr>
            </a:lvl3pPr>
            <a:lvl4pPr marL="1600200" indent="-228600">
              <a:spcBef>
                <a:spcPct val="20000"/>
              </a:spcBef>
              <a:defRPr sz="1600">
                <a:solidFill>
                  <a:schemeClr val="tx1"/>
                </a:solidFill>
                <a:latin typeface="Tahoma" panose="020B0604030504040204" pitchFamily="34" charset="0"/>
              </a:defRPr>
            </a:lvl4pPr>
            <a:lvl5pPr marL="2057400" indent="-228600">
              <a:spcBef>
                <a:spcPct val="20000"/>
              </a:spcBef>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GB"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Objective</a:t>
            </a:r>
            <a:r>
              <a:rPr kumimoji="0" lang="en-GB"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To produce a comprehensive overview of the key </a:t>
            </a:r>
            <a:r>
              <a:rPr kumimoji="0" lang="en-CA"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infectious diseases affecting migrant populations in the EU/EEA </a:t>
            </a:r>
            <a:endParaRPr kumimoji="0" lang="en-GB"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5371186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E7BB-0290-4094-87B9-9C7D975EF5F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7FED2423-5497-4942-880E-2DC69C8A088A}"/>
              </a:ext>
            </a:extLst>
          </p:cNvPr>
          <p:cNvSpPr>
            <a:spLocks noGrp="1"/>
          </p:cNvSpPr>
          <p:nvPr>
            <p:ph type="subTitle" idx="1"/>
          </p:nvPr>
        </p:nvSpPr>
        <p:spPr/>
        <p:txBody>
          <a:bodyPr/>
          <a:lstStyle/>
          <a:p>
            <a:endParaRPr lang="en-GB"/>
          </a:p>
        </p:txBody>
      </p:sp>
      <p:grpSp>
        <p:nvGrpSpPr>
          <p:cNvPr id="17" name="Group 16">
            <a:extLst>
              <a:ext uri="{FF2B5EF4-FFF2-40B4-BE49-F238E27FC236}">
                <a16:creationId xmlns:a16="http://schemas.microsoft.com/office/drawing/2014/main" id="{07E47368-A615-4171-9742-A81F8F67DB34}"/>
              </a:ext>
            </a:extLst>
          </p:cNvPr>
          <p:cNvGrpSpPr/>
          <p:nvPr/>
        </p:nvGrpSpPr>
        <p:grpSpPr>
          <a:xfrm>
            <a:off x="0" y="0"/>
            <a:ext cx="12192000" cy="6963069"/>
            <a:chOff x="0" y="0"/>
            <a:chExt cx="12192000" cy="6963069"/>
          </a:xfrm>
        </p:grpSpPr>
        <p:pic>
          <p:nvPicPr>
            <p:cNvPr id="5" name="Picture 4" descr="A person standing in front of a mirror&#10;&#10;Description generated with high confidence">
              <a:extLst>
                <a:ext uri="{FF2B5EF4-FFF2-40B4-BE49-F238E27FC236}">
                  <a16:creationId xmlns:a16="http://schemas.microsoft.com/office/drawing/2014/main" id="{BDC2A284-0D68-4D2A-A1C7-13C32AE84A69}"/>
                </a:ext>
              </a:extLst>
            </p:cNvPr>
            <p:cNvPicPr>
              <a:picLocks noChangeAspect="1"/>
            </p:cNvPicPr>
            <p:nvPr/>
          </p:nvPicPr>
          <p:blipFill rotWithShape="1">
            <a:blip r:embed="rId3">
              <a:extLst>
                <a:ext uri="{28A0092B-C50C-407E-A947-70E740481C1C}">
                  <a14:useLocalDpi xmlns:a14="http://schemas.microsoft.com/office/drawing/2010/main" val="0"/>
                </a:ext>
              </a:extLst>
            </a:blip>
            <a:srcRect t="1524"/>
            <a:stretch/>
          </p:blipFill>
          <p:spPr>
            <a:xfrm>
              <a:off x="2760524" y="0"/>
              <a:ext cx="9431476" cy="6963069"/>
            </a:xfrm>
            <a:prstGeom prst="rect">
              <a:avLst/>
            </a:prstGeom>
          </p:spPr>
        </p:pic>
        <p:pic>
          <p:nvPicPr>
            <p:cNvPr id="15" name="Picture 14" descr="A person standing in front of a mirror&#10;&#10;Description generated with high confidence">
              <a:extLst>
                <a:ext uri="{FF2B5EF4-FFF2-40B4-BE49-F238E27FC236}">
                  <a16:creationId xmlns:a16="http://schemas.microsoft.com/office/drawing/2014/main" id="{B656EC7A-4EEB-45D1-A1C5-E403779A1F4D}"/>
                </a:ext>
              </a:extLst>
            </p:cNvPr>
            <p:cNvPicPr>
              <a:picLocks noChangeAspect="1"/>
            </p:cNvPicPr>
            <p:nvPr/>
          </p:nvPicPr>
          <p:blipFill rotWithShape="1">
            <a:blip r:embed="rId4">
              <a:extLst>
                <a:ext uri="{28A0092B-C50C-407E-A947-70E740481C1C}">
                  <a14:useLocalDpi xmlns:a14="http://schemas.microsoft.com/office/drawing/2010/main" val="0"/>
                </a:ext>
              </a:extLst>
            </a:blip>
            <a:srcRect l="1567" t="1411" r="84181" b="7353"/>
            <a:stretch/>
          </p:blipFill>
          <p:spPr>
            <a:xfrm>
              <a:off x="0" y="0"/>
              <a:ext cx="4313498" cy="6963069"/>
            </a:xfrm>
            <a:prstGeom prst="rect">
              <a:avLst/>
            </a:prstGeom>
          </p:spPr>
        </p:pic>
      </p:grpSp>
      <p:sp>
        <p:nvSpPr>
          <p:cNvPr id="18" name="TextBox 17">
            <a:extLst>
              <a:ext uri="{FF2B5EF4-FFF2-40B4-BE49-F238E27FC236}">
                <a16:creationId xmlns:a16="http://schemas.microsoft.com/office/drawing/2014/main" id="{EFBCED6A-73BF-41CB-A8BE-0E04570AB524}"/>
              </a:ext>
            </a:extLst>
          </p:cNvPr>
          <p:cNvSpPr txBox="1"/>
          <p:nvPr/>
        </p:nvSpPr>
        <p:spPr>
          <a:xfrm>
            <a:off x="868101" y="1808052"/>
            <a:ext cx="302099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GB" sz="4000" b="0" i="1" u="none" strike="noStrike" kern="1200" cap="none" spc="0" normalizeH="0" baseline="0" noProof="0">
                <a:ln>
                  <a:noFill/>
                </a:ln>
                <a:solidFill>
                  <a:prstClr val="white"/>
                </a:solidFill>
                <a:effectLst/>
                <a:uLnTx/>
                <a:uFillTx/>
                <a:latin typeface="Calibri" panose="020F0502020204030204"/>
                <a:ea typeface="+mn-ea"/>
                <a:cs typeface="+mn-cs"/>
              </a:rPr>
              <a:t>it's kind of making mark for like all the Asian”</a:t>
            </a:r>
            <a:endParaRPr kumimoji="0" lang="en-GB"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E9F1B70-E755-4BD2-AD7E-4B667B94C8DF}"/>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66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6B33434-4927-426B-99FB-E685788D5F84}"/>
              </a:ext>
            </a:extLst>
          </p:cNvPr>
          <p:cNvGrpSpPr/>
          <p:nvPr/>
        </p:nvGrpSpPr>
        <p:grpSpPr>
          <a:xfrm>
            <a:off x="512773" y="1376386"/>
            <a:ext cx="11166453" cy="4105228"/>
            <a:chOff x="0" y="0"/>
            <a:chExt cx="5382884" cy="1733552"/>
          </a:xfrm>
        </p:grpSpPr>
        <p:pic>
          <p:nvPicPr>
            <p:cNvPr id="13" name="Picture 12" descr="A picture containing building, outdoor&#10;&#10;Description generated with very high confidence">
              <a:extLst>
                <a:ext uri="{FF2B5EF4-FFF2-40B4-BE49-F238E27FC236}">
                  <a16:creationId xmlns:a16="http://schemas.microsoft.com/office/drawing/2014/main" id="{EFDD3ADF-2C0D-4CCC-BD4A-7CF3E1A2B83C}"/>
                </a:ext>
              </a:extLst>
            </p:cNvPr>
            <p:cNvPicPr/>
            <p:nvPr/>
          </p:nvPicPr>
          <p:blipFill rotWithShape="1">
            <a:blip r:embed="rId3" cstate="print">
              <a:extLst>
                <a:ext uri="{28A0092B-C50C-407E-A947-70E740481C1C}">
                  <a14:useLocalDpi xmlns:a14="http://schemas.microsoft.com/office/drawing/2010/main" val="0"/>
                </a:ext>
              </a:extLst>
            </a:blip>
            <a:srcRect r="18813" b="15096"/>
            <a:stretch/>
          </p:blipFill>
          <p:spPr bwMode="auto">
            <a:xfrm rot="5400000">
              <a:off x="-152042" y="152042"/>
              <a:ext cx="1733550" cy="1429465"/>
            </a:xfrm>
            <a:prstGeom prst="rect">
              <a:avLst/>
            </a:prstGeom>
            <a:ln>
              <a:noFill/>
            </a:ln>
            <a:extLst>
              <a:ext uri="{53640926-AAD7-44D8-BBD7-CCE9431645EC}">
                <a14:shadowObscured xmlns:a14="http://schemas.microsoft.com/office/drawing/2010/main"/>
              </a:ext>
            </a:extLst>
          </p:spPr>
        </p:pic>
        <p:pic>
          <p:nvPicPr>
            <p:cNvPr id="14" name="Picture 13" descr="C:\Users\hmx655\OneDrive\TB\New Entrant Screening &amp; Access to healthcare project\Thesis\Collected data\Pre-entry TB screening clinic\Clinic photos\20170825_153436.jpg">
              <a:extLst>
                <a:ext uri="{FF2B5EF4-FFF2-40B4-BE49-F238E27FC236}">
                  <a16:creationId xmlns:a16="http://schemas.microsoft.com/office/drawing/2014/main" id="{F6BFCECF-0AF2-4CB8-97AF-BFD240C6EC7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858886" y="209554"/>
              <a:ext cx="1733552" cy="1314444"/>
            </a:xfrm>
            <a:prstGeom prst="rect">
              <a:avLst/>
            </a:prstGeom>
            <a:noFill/>
            <a:ln>
              <a:noFill/>
            </a:ln>
          </p:spPr>
        </p:pic>
        <p:pic>
          <p:nvPicPr>
            <p:cNvPr id="15" name="Picture 14" descr="Waiting area for clients, immigration health centre, India">
              <a:extLst>
                <a:ext uri="{FF2B5EF4-FFF2-40B4-BE49-F238E27FC236}">
                  <a16:creationId xmlns:a16="http://schemas.microsoft.com/office/drawing/2014/main" id="{7EC2F99C-CE3C-4040-88E5-AB95A53C4F8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93253" y="0"/>
              <a:ext cx="2311400" cy="1733550"/>
            </a:xfrm>
            <a:prstGeom prst="rect">
              <a:avLst/>
            </a:prstGeom>
          </p:spPr>
        </p:pic>
      </p:grpSp>
      <p:pic>
        <p:nvPicPr>
          <p:cNvPr id="2" name="Picture 1" descr="A close up of a sign&#10;&#10;Description generated with high confidence">
            <a:extLst>
              <a:ext uri="{FF2B5EF4-FFF2-40B4-BE49-F238E27FC236}">
                <a16:creationId xmlns:a16="http://schemas.microsoft.com/office/drawing/2014/main" id="{3C3C2AB3-E68B-4F53-824E-21CDEBA78AD7}"/>
              </a:ext>
            </a:extLst>
          </p:cNvPr>
          <p:cNvPicPr>
            <a:picLocks noChangeAspect="1"/>
          </p:cNvPicPr>
          <p:nvPr/>
        </p:nvPicPr>
        <p:blipFill rotWithShape="1">
          <a:blip r:embed="rId6">
            <a:extLst>
              <a:ext uri="{28A0092B-C50C-407E-A947-70E740481C1C}">
                <a14:useLocalDpi xmlns:a14="http://schemas.microsoft.com/office/drawing/2010/main" val="0"/>
              </a:ext>
            </a:extLst>
          </a:blip>
          <a:srcRect t="13739" b="12834"/>
          <a:stretch/>
        </p:blipFill>
        <p:spPr>
          <a:xfrm>
            <a:off x="5157546" y="2160739"/>
            <a:ext cx="2274173" cy="2226501"/>
          </a:xfrm>
          <a:prstGeom prst="rect">
            <a:avLst/>
          </a:prstGeom>
        </p:spPr>
      </p:pic>
      <p:sp>
        <p:nvSpPr>
          <p:cNvPr id="7" name="Rectangle 6">
            <a:extLst>
              <a:ext uri="{FF2B5EF4-FFF2-40B4-BE49-F238E27FC236}">
                <a16:creationId xmlns:a16="http://schemas.microsoft.com/office/drawing/2014/main" id="{EBFBA441-B022-450C-9EBB-F14B952AE692}"/>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12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king a selfie in a room&#10;&#10;Description generated with very high confidence">
            <a:extLst>
              <a:ext uri="{FF2B5EF4-FFF2-40B4-BE49-F238E27FC236}">
                <a16:creationId xmlns:a16="http://schemas.microsoft.com/office/drawing/2014/main" id="{C0D94382-56A4-4381-AD85-A6D1E64E33E5}"/>
              </a:ext>
            </a:extLst>
          </p:cNvPr>
          <p:cNvPicPr>
            <a:picLocks noChangeAspect="1"/>
          </p:cNvPicPr>
          <p:nvPr/>
        </p:nvPicPr>
        <p:blipFill rotWithShape="1">
          <a:blip r:embed="rId3">
            <a:extLst>
              <a:ext uri="{28A0092B-C50C-407E-A947-70E740481C1C}">
                <a14:useLocalDpi xmlns:a14="http://schemas.microsoft.com/office/drawing/2010/main" val="0"/>
              </a:ext>
            </a:extLst>
          </a:blip>
          <a:srcRect t="6300" r="-2" b="-2"/>
          <a:stretch/>
        </p:blipFill>
        <p:spPr>
          <a:xfrm rot="5400000">
            <a:off x="-601895" y="1245360"/>
            <a:ext cx="6214533" cy="4367277"/>
          </a:xfrm>
          <a:prstGeom prst="rect">
            <a:avLst/>
          </a:prstGeom>
        </p:spPr>
      </p:pic>
      <p:pic>
        <p:nvPicPr>
          <p:cNvPr id="5" name="Picture 4" descr="Two people sitting on a bench&#10;&#10;Description generated with high confidence">
            <a:extLst>
              <a:ext uri="{FF2B5EF4-FFF2-40B4-BE49-F238E27FC236}">
                <a16:creationId xmlns:a16="http://schemas.microsoft.com/office/drawing/2014/main" id="{DA28232F-A359-4450-88E8-BFB561506326}"/>
              </a:ext>
            </a:extLst>
          </p:cNvPr>
          <p:cNvPicPr>
            <a:picLocks noChangeAspect="1"/>
          </p:cNvPicPr>
          <p:nvPr/>
        </p:nvPicPr>
        <p:blipFill rotWithShape="1">
          <a:blip r:embed="rId4">
            <a:extLst>
              <a:ext uri="{28A0092B-C50C-407E-A947-70E740481C1C}">
                <a14:useLocalDpi xmlns:a14="http://schemas.microsoft.com/office/drawing/2010/main" val="0"/>
              </a:ext>
            </a:extLst>
          </a:blip>
          <a:srcRect r="14341" b="-1"/>
          <a:stretch/>
        </p:blipFill>
        <p:spPr>
          <a:xfrm>
            <a:off x="4772525" y="321732"/>
            <a:ext cx="7097742" cy="6214533"/>
          </a:xfrm>
          <a:prstGeom prst="rect">
            <a:avLst/>
          </a:prstGeom>
        </p:spPr>
      </p:pic>
      <p:sp>
        <p:nvSpPr>
          <p:cNvPr id="4" name="Rectangle 3">
            <a:extLst>
              <a:ext uri="{FF2B5EF4-FFF2-40B4-BE49-F238E27FC236}">
                <a16:creationId xmlns:a16="http://schemas.microsoft.com/office/drawing/2014/main" id="{A6BDA65D-B997-4D66-B91F-D7DC90453AF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206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generated with high confidence">
            <a:extLst>
              <a:ext uri="{FF2B5EF4-FFF2-40B4-BE49-F238E27FC236}">
                <a16:creationId xmlns:a16="http://schemas.microsoft.com/office/drawing/2014/main" id="{78E2BD18-D341-4D3B-9247-02B25E428A4A}"/>
              </a:ext>
            </a:extLst>
          </p:cNvPr>
          <p:cNvPicPr>
            <a:picLocks noChangeAspect="1"/>
          </p:cNvPicPr>
          <p:nvPr/>
        </p:nvPicPr>
        <p:blipFill rotWithShape="1">
          <a:blip r:embed="rId3">
            <a:extLst>
              <a:ext uri="{28A0092B-C50C-407E-A947-70E740481C1C}">
                <a14:useLocalDpi xmlns:a14="http://schemas.microsoft.com/office/drawing/2010/main" val="0"/>
              </a:ext>
            </a:extLst>
          </a:blip>
          <a:srcRect t="15190" b="14093"/>
          <a:stretch/>
        </p:blipFill>
        <p:spPr>
          <a:xfrm>
            <a:off x="3141761" y="643467"/>
            <a:ext cx="5908477" cy="5571066"/>
          </a:xfrm>
          <a:prstGeom prst="rect">
            <a:avLst/>
          </a:prstGeom>
        </p:spPr>
      </p:pic>
      <p:sp>
        <p:nvSpPr>
          <p:cNvPr id="5" name="Rectangle 4">
            <a:extLst>
              <a:ext uri="{FF2B5EF4-FFF2-40B4-BE49-F238E27FC236}">
                <a16:creationId xmlns:a16="http://schemas.microsoft.com/office/drawing/2014/main" id="{BFE7F9B3-A7B2-4953-A49F-259C3D4D5151}"/>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774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315DD-5843-4E27-999C-060F3472811F}"/>
              </a:ext>
            </a:extLst>
          </p:cNvPr>
          <p:cNvSpPr>
            <a:spLocks noGrp="1"/>
          </p:cNvSpPr>
          <p:nvPr>
            <p:ph type="title"/>
          </p:nvPr>
        </p:nvSpPr>
        <p:spPr/>
        <p:txBody>
          <a:bodyPr>
            <a:normAutofit/>
          </a:bodyPr>
          <a:lstStyle/>
          <a:p>
            <a:r>
              <a:rPr lang="en-GB" sz="4800" i="1">
                <a:solidFill>
                  <a:schemeClr val="bg1"/>
                </a:solidFill>
              </a:rPr>
              <a:t>Healthcare access</a:t>
            </a:r>
          </a:p>
        </p:txBody>
      </p:sp>
      <p:sp>
        <p:nvSpPr>
          <p:cNvPr id="5" name="Text Placeholder 4">
            <a:extLst>
              <a:ext uri="{FF2B5EF4-FFF2-40B4-BE49-F238E27FC236}">
                <a16:creationId xmlns:a16="http://schemas.microsoft.com/office/drawing/2014/main" id="{D30A52D0-DA94-4DFD-AFEE-DE8D45D18D12}"/>
              </a:ext>
            </a:extLst>
          </p:cNvPr>
          <p:cNvSpPr>
            <a:spLocks noGrp="1"/>
          </p:cNvSpPr>
          <p:nvPr>
            <p:ph type="body" idx="1"/>
          </p:nvPr>
        </p:nvSpPr>
        <p:spPr/>
        <p:txBody>
          <a:bodyPr/>
          <a:lstStyle/>
          <a:p>
            <a:endParaRPr lang="en-GB"/>
          </a:p>
        </p:txBody>
      </p:sp>
      <p:pic>
        <p:nvPicPr>
          <p:cNvPr id="6" name="Picture 2">
            <a:extLst>
              <a:ext uri="{FF2B5EF4-FFF2-40B4-BE49-F238E27FC236}">
                <a16:creationId xmlns:a16="http://schemas.microsoft.com/office/drawing/2014/main" id="{B044FA61-2220-4E64-9982-86405F7FFAC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1875"/>
          <a:stretch/>
        </p:blipFill>
        <p:spPr bwMode="auto">
          <a:xfrm>
            <a:off x="6327775" y="495423"/>
            <a:ext cx="5019675" cy="586715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137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8E58B4-5122-4E76-8971-EF9B720A46DA}"/>
              </a:ext>
            </a:extLst>
          </p:cNvPr>
          <p:cNvSpPr txBox="1">
            <a:spLocks/>
          </p:cNvSpPr>
          <p:nvPr/>
        </p:nvSpPr>
        <p:spPr>
          <a:xfrm>
            <a:off x="1507374" y="1547645"/>
            <a:ext cx="9144000" cy="23876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i="1" dirty="0"/>
              <a:t>“Barriers to equity of access and quality of care undermine the assumption that because the NHS is free to all then it is equally available to all.”</a:t>
            </a:r>
          </a:p>
        </p:txBody>
      </p:sp>
      <p:sp>
        <p:nvSpPr>
          <p:cNvPr id="5" name="TextBox 4">
            <a:extLst>
              <a:ext uri="{FF2B5EF4-FFF2-40B4-BE49-F238E27FC236}">
                <a16:creationId xmlns:a16="http://schemas.microsoft.com/office/drawing/2014/main" id="{09034C71-1000-4A0B-8587-8683413AB3E8}"/>
              </a:ext>
            </a:extLst>
          </p:cNvPr>
          <p:cNvSpPr txBox="1"/>
          <p:nvPr/>
        </p:nvSpPr>
        <p:spPr>
          <a:xfrm>
            <a:off x="4552687" y="4323912"/>
            <a:ext cx="3271738" cy="523220"/>
          </a:xfrm>
          <a:prstGeom prst="rect">
            <a:avLst/>
          </a:prstGeom>
          <a:noFill/>
        </p:spPr>
        <p:txBody>
          <a:bodyPr wrap="square" rtlCol="0">
            <a:spAutoFit/>
          </a:bodyPr>
          <a:lstStyle/>
          <a:p>
            <a:r>
              <a:rPr lang="en-GB" sz="2800" dirty="0">
                <a:solidFill>
                  <a:prstClr val="black"/>
                </a:solidFill>
              </a:rPr>
              <a:t>Professor Raj Bhopal</a:t>
            </a:r>
          </a:p>
        </p:txBody>
      </p:sp>
      <p:sp>
        <p:nvSpPr>
          <p:cNvPr id="6" name="Rectangle 5">
            <a:extLst>
              <a:ext uri="{FF2B5EF4-FFF2-40B4-BE49-F238E27FC236}">
                <a16:creationId xmlns:a16="http://schemas.microsoft.com/office/drawing/2014/main" id="{46544266-058A-4B77-B9F6-5310CF1012BE}"/>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501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6095-A7CB-458F-95CF-F973A0C9E3E3}"/>
              </a:ext>
            </a:extLst>
          </p:cNvPr>
          <p:cNvSpPr>
            <a:spLocks noGrp="1"/>
          </p:cNvSpPr>
          <p:nvPr>
            <p:ph type="title"/>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dirty="0"/>
              <a:t>TB: The trek to treatment</a:t>
            </a:r>
          </a:p>
        </p:txBody>
      </p:sp>
      <p:pic>
        <p:nvPicPr>
          <p:cNvPr id="4" name="Picture 3">
            <a:extLst>
              <a:ext uri="{FF2B5EF4-FFF2-40B4-BE49-F238E27FC236}">
                <a16:creationId xmlns:a16="http://schemas.microsoft.com/office/drawing/2014/main" id="{C6A04D6C-EE36-4CD9-A252-AEF60026E3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459284"/>
            <a:ext cx="8629072" cy="4861129"/>
          </a:xfrm>
          <a:prstGeom prst="rect">
            <a:avLst/>
          </a:prstGeom>
          <a:noFill/>
        </p:spPr>
      </p:pic>
      <p:sp>
        <p:nvSpPr>
          <p:cNvPr id="5" name="Rectangle 4">
            <a:extLst>
              <a:ext uri="{FF2B5EF4-FFF2-40B4-BE49-F238E27FC236}">
                <a16:creationId xmlns:a16="http://schemas.microsoft.com/office/drawing/2014/main" id="{7F82BC75-07FB-4AB0-8CAB-3EE1126AAA29}"/>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6822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5C64-DE46-4759-BF4B-668E7E54FC7D}"/>
              </a:ext>
            </a:extLst>
          </p:cNvPr>
          <p:cNvSpPr>
            <a:spLocks noGrp="1"/>
          </p:cNvSpPr>
          <p:nvPr>
            <p:ph type="title"/>
          </p:nvPr>
        </p:nvSpPr>
        <p:spPr>
          <a:xfrm>
            <a:off x="1467674" y="2249554"/>
            <a:ext cx="3416159" cy="3037481"/>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b="1" dirty="0"/>
              <a:t>Socio-political ‘milieux</a:t>
            </a:r>
            <a:r>
              <a:rPr lang="en-GB" dirty="0"/>
              <a:t>’</a:t>
            </a:r>
          </a:p>
        </p:txBody>
      </p:sp>
      <p:graphicFrame>
        <p:nvGraphicFramePr>
          <p:cNvPr id="5" name="Content Placeholder 2">
            <a:extLst>
              <a:ext uri="{FF2B5EF4-FFF2-40B4-BE49-F238E27FC236}">
                <a16:creationId xmlns:a16="http://schemas.microsoft.com/office/drawing/2014/main" id="{DE783552-84C6-48C0-8E10-BF79888C238C}"/>
              </a:ext>
            </a:extLst>
          </p:cNvPr>
          <p:cNvGraphicFramePr>
            <a:graphicFrameLocks noGrp="1"/>
          </p:cNvGraphicFramePr>
          <p:nvPr>
            <p:ph idx="1"/>
          </p:nvPr>
        </p:nvGraphicFramePr>
        <p:xfrm>
          <a:off x="5678553" y="1525443"/>
          <a:ext cx="5599191" cy="4485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Clipart - simple &lt;strong&gt;weather&lt;/strong&gt; symbols">
            <a:extLst>
              <a:ext uri="{FF2B5EF4-FFF2-40B4-BE49-F238E27FC236}">
                <a16:creationId xmlns:a16="http://schemas.microsoft.com/office/drawing/2014/main" id="{BC2CF249-968C-4897-9692-C08B253B75CD}"/>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r="80878" b="70262"/>
          <a:stretch/>
        </p:blipFill>
        <p:spPr>
          <a:xfrm rot="294594">
            <a:off x="1217190" y="243677"/>
            <a:ext cx="960000" cy="797740"/>
          </a:xfrm>
          <a:prstGeom prst="rect">
            <a:avLst/>
          </a:prstGeom>
        </p:spPr>
      </p:pic>
      <p:pic>
        <p:nvPicPr>
          <p:cNvPr id="7" name="Picture 6" descr="Clipart - simple &lt;strong&gt;weather&lt;/strong&gt; symbols">
            <a:extLst>
              <a:ext uri="{FF2B5EF4-FFF2-40B4-BE49-F238E27FC236}">
                <a16:creationId xmlns:a16="http://schemas.microsoft.com/office/drawing/2014/main" id="{7C5F939E-0695-4E86-8F10-369D4EF529E0}"/>
              </a:ext>
            </a:extLst>
          </p:cNvPr>
          <p:cNvPicPr>
            <a:picLocks noChangeAspect="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9934" b="75410"/>
          <a:stretch/>
        </p:blipFill>
        <p:spPr>
          <a:xfrm>
            <a:off x="4213531" y="218273"/>
            <a:ext cx="960000" cy="628580"/>
          </a:xfrm>
          <a:prstGeom prst="rect">
            <a:avLst/>
          </a:prstGeom>
        </p:spPr>
      </p:pic>
      <p:pic>
        <p:nvPicPr>
          <p:cNvPr id="8" name="Picture 7" descr="Clipart - simple &lt;strong&gt;weather&lt;/strong&gt; symbols">
            <a:extLst>
              <a:ext uri="{FF2B5EF4-FFF2-40B4-BE49-F238E27FC236}">
                <a16:creationId xmlns:a16="http://schemas.microsoft.com/office/drawing/2014/main" id="{6A0679A3-9813-4FD9-AA4A-CA90E6144EF9}"/>
              </a:ext>
            </a:extLst>
          </p:cNvPr>
          <p:cNvPicPr>
            <a:picLocks noChangeAspect="1"/>
          </p:cNvPicPr>
          <p:nvPr/>
        </p:nvPicPr>
        <p:blipFill rotWithShape="1">
          <a:blip r:embed="rId9">
            <a:duotone>
              <a:schemeClr val="accent3">
                <a:shade val="45000"/>
                <a:satMod val="135000"/>
              </a:schemeClr>
              <a:prstClr val="white"/>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38816" t="35915" r="40686" b="32928"/>
          <a:stretch/>
        </p:blipFill>
        <p:spPr>
          <a:xfrm>
            <a:off x="5173531" y="268742"/>
            <a:ext cx="960000" cy="779716"/>
          </a:xfrm>
          <a:prstGeom prst="rect">
            <a:avLst/>
          </a:prstGeom>
        </p:spPr>
      </p:pic>
      <p:pic>
        <p:nvPicPr>
          <p:cNvPr id="9" name="Picture 8" descr="Clipart - simple &lt;strong&gt;weather&lt;/strong&gt; symbols">
            <a:extLst>
              <a:ext uri="{FF2B5EF4-FFF2-40B4-BE49-F238E27FC236}">
                <a16:creationId xmlns:a16="http://schemas.microsoft.com/office/drawing/2014/main" id="{C50C2B94-9DD5-4D28-B2F3-B2636691F529}"/>
              </a:ext>
            </a:extLst>
          </p:cNvPr>
          <p:cNvPicPr>
            <a:picLocks noChangeAspect="1"/>
          </p:cNvPicPr>
          <p:nvPr/>
        </p:nvPicPr>
        <p: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l="60132" t="34968" r="20948" b="32269"/>
          <a:stretch/>
        </p:blipFill>
        <p:spPr>
          <a:xfrm>
            <a:off x="7193653" y="202899"/>
            <a:ext cx="960000" cy="888232"/>
          </a:xfrm>
          <a:prstGeom prst="rect">
            <a:avLst/>
          </a:prstGeom>
        </p:spPr>
      </p:pic>
      <p:pic>
        <p:nvPicPr>
          <p:cNvPr id="11" name="Picture 10" descr="Clipart - simple &lt;strong&gt;weather&lt;/strong&gt; symbols">
            <a:extLst>
              <a:ext uri="{FF2B5EF4-FFF2-40B4-BE49-F238E27FC236}">
                <a16:creationId xmlns:a16="http://schemas.microsoft.com/office/drawing/2014/main" id="{C15312B8-6634-450A-BE95-68729D978589}"/>
              </a:ext>
            </a:extLst>
          </p:cNvPr>
          <p:cNvPicPr>
            <a:picLocks noChangeAspect="1"/>
          </p:cNvPicPr>
          <p:nvPr/>
        </p:nvPicPr>
        <p:blipFill rotWithShape="1">
          <a:blip r:embed="rId8">
            <a:duotone>
              <a:prstClr val="black"/>
              <a:schemeClr val="accent1">
                <a:tint val="45000"/>
                <a:satMod val="400000"/>
              </a:schemeClr>
            </a:duotone>
            <a:extLst>
              <a:ext uri="{28A0092B-C50C-407E-A947-70E740481C1C}">
                <a14:useLocalDpi xmlns:a14="http://schemas.microsoft.com/office/drawing/2010/main" val="0"/>
              </a:ext>
            </a:extLst>
          </a:blip>
          <a:srcRect l="58749" r="20929" b="68284"/>
          <a:stretch/>
        </p:blipFill>
        <p:spPr>
          <a:xfrm>
            <a:off x="11092646" y="258322"/>
            <a:ext cx="960000" cy="800553"/>
          </a:xfrm>
          <a:prstGeom prst="rect">
            <a:avLst/>
          </a:prstGeom>
        </p:spPr>
      </p:pic>
      <p:pic>
        <p:nvPicPr>
          <p:cNvPr id="12" name="Picture 11" descr="Clipart - simple &lt;strong&gt;weather&lt;/strong&gt; symbols">
            <a:extLst>
              <a:ext uri="{FF2B5EF4-FFF2-40B4-BE49-F238E27FC236}">
                <a16:creationId xmlns:a16="http://schemas.microsoft.com/office/drawing/2014/main" id="{4CEBB8C5-5F07-4408-8A6D-3631882B9762}"/>
              </a:ext>
            </a:extLst>
          </p:cNvPr>
          <p:cNvPicPr>
            <a:picLocks noChangeAspect="1"/>
          </p:cNvPicPr>
          <p:nvPr/>
        </p:nvPicPr>
        <p:blipFill rotWithShape="1">
          <a:blip r:embed="rId8">
            <a:duotone>
              <a:prstClr val="black"/>
              <a:schemeClr val="accent2">
                <a:tint val="45000"/>
                <a:satMod val="400000"/>
              </a:schemeClr>
            </a:duotone>
            <a:extLst>
              <a:ext uri="{28A0092B-C50C-407E-A947-70E740481C1C}">
                <a14:useLocalDpi xmlns:a14="http://schemas.microsoft.com/office/drawing/2010/main" val="0"/>
              </a:ext>
            </a:extLst>
          </a:blip>
          <a:srcRect l="82168" t="65455"/>
          <a:stretch/>
        </p:blipFill>
        <p:spPr>
          <a:xfrm>
            <a:off x="9157877" y="153413"/>
            <a:ext cx="882916" cy="913933"/>
          </a:xfrm>
          <a:prstGeom prst="rect">
            <a:avLst/>
          </a:prstGeom>
        </p:spPr>
      </p:pic>
      <p:pic>
        <p:nvPicPr>
          <p:cNvPr id="13" name="Picture 12" descr="Clipart - simple &lt;strong&gt;weather&lt;/strong&gt; symbols">
            <a:extLst>
              <a:ext uri="{FF2B5EF4-FFF2-40B4-BE49-F238E27FC236}">
                <a16:creationId xmlns:a16="http://schemas.microsoft.com/office/drawing/2014/main" id="{B6201864-CA92-4EC3-8E99-6B40E9174B3F}"/>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18875" t="68505" r="60970"/>
          <a:stretch/>
        </p:blipFill>
        <p:spPr>
          <a:xfrm>
            <a:off x="3137010" y="192804"/>
            <a:ext cx="960000" cy="801557"/>
          </a:xfrm>
          <a:prstGeom prst="rect">
            <a:avLst/>
          </a:prstGeom>
        </p:spPr>
      </p:pic>
      <p:pic>
        <p:nvPicPr>
          <p:cNvPr id="14" name="Picture 13" descr="Clipart - simple &lt;strong&gt;weather&lt;/strong&gt; symbols">
            <a:extLst>
              <a:ext uri="{FF2B5EF4-FFF2-40B4-BE49-F238E27FC236}">
                <a16:creationId xmlns:a16="http://schemas.microsoft.com/office/drawing/2014/main" id="{F29C2F2E-9C9A-4596-BBBD-D37DAACAEB80}"/>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Lst>
          </a:blip>
          <a:srcRect l="59007" t="68505" r="19226"/>
          <a:stretch/>
        </p:blipFill>
        <p:spPr>
          <a:xfrm>
            <a:off x="2125318" y="192805"/>
            <a:ext cx="960000" cy="742180"/>
          </a:xfrm>
          <a:prstGeom prst="rect">
            <a:avLst/>
          </a:prstGeom>
        </p:spPr>
      </p:pic>
      <p:pic>
        <p:nvPicPr>
          <p:cNvPr id="15" name="Picture 14" descr="Clipart - simple &lt;strong&gt;weather&lt;/strong&gt; symbols">
            <a:extLst>
              <a:ext uri="{FF2B5EF4-FFF2-40B4-BE49-F238E27FC236}">
                <a16:creationId xmlns:a16="http://schemas.microsoft.com/office/drawing/2014/main" id="{5702407D-CC86-4765-B9B5-02752273CE82}"/>
              </a:ext>
            </a:extLst>
          </p:cNvPr>
          <p:cNvPicPr>
            <a:picLocks noChangeAspect="1"/>
          </p:cNvPicPr>
          <p:nvPr/>
        </p:nvPicPr>
        <p:blipFill rotWithShape="1">
          <a:blip r:embed="rId8">
            <a:duotone>
              <a:prstClr val="black"/>
              <a:schemeClr val="accent4">
                <a:tint val="45000"/>
                <a:satMod val="400000"/>
              </a:schemeClr>
            </a:duotone>
            <a:extLst>
              <a:ext uri="{28A0092B-C50C-407E-A947-70E740481C1C}">
                <a14:useLocalDpi xmlns:a14="http://schemas.microsoft.com/office/drawing/2010/main" val="0"/>
              </a:ext>
            </a:extLst>
          </a:blip>
          <a:srcRect t="70058" r="80824"/>
          <a:stretch/>
        </p:blipFill>
        <p:spPr>
          <a:xfrm>
            <a:off x="6269294" y="215645"/>
            <a:ext cx="960000" cy="800932"/>
          </a:xfrm>
          <a:prstGeom prst="rect">
            <a:avLst/>
          </a:prstGeom>
        </p:spPr>
      </p:pic>
      <p:pic>
        <p:nvPicPr>
          <p:cNvPr id="16" name="Picture 15" descr="Clipart - simple &lt;strong&gt;weather&lt;/strong&gt; symbols">
            <a:extLst>
              <a:ext uri="{FF2B5EF4-FFF2-40B4-BE49-F238E27FC236}">
                <a16:creationId xmlns:a16="http://schemas.microsoft.com/office/drawing/2014/main" id="{89642488-CF89-49AA-8A67-915962BE044F}"/>
              </a:ext>
            </a:extLst>
          </p:cNvPr>
          <p:cNvPicPr>
            <a:picLocks noChangeAspect="1"/>
          </p:cNvPicPr>
          <p:nvPr/>
        </p:nvPicPr>
        <p:blipFill rotWithShape="1">
          <a:blip r:embed="rId8">
            <a:duotone>
              <a:prstClr val="black"/>
              <a:schemeClr val="accent2">
                <a:tint val="45000"/>
                <a:satMod val="400000"/>
              </a:schemeClr>
            </a:duotone>
            <a:extLst>
              <a:ext uri="{28A0092B-C50C-407E-A947-70E740481C1C}">
                <a14:useLocalDpi xmlns:a14="http://schemas.microsoft.com/office/drawing/2010/main" val="0"/>
              </a:ext>
            </a:extLst>
          </a:blip>
          <a:srcRect l="58488" t="65455" r="20314"/>
          <a:stretch/>
        </p:blipFill>
        <p:spPr>
          <a:xfrm>
            <a:off x="8211045" y="153870"/>
            <a:ext cx="960000" cy="835919"/>
          </a:xfrm>
          <a:prstGeom prst="rect">
            <a:avLst/>
          </a:prstGeom>
        </p:spPr>
      </p:pic>
      <p:pic>
        <p:nvPicPr>
          <p:cNvPr id="17" name="Picture 16" descr="Clipart - simple &lt;strong&gt;weather&lt;/strong&gt; symbols">
            <a:extLst>
              <a:ext uri="{FF2B5EF4-FFF2-40B4-BE49-F238E27FC236}">
                <a16:creationId xmlns:a16="http://schemas.microsoft.com/office/drawing/2014/main" id="{21A71D90-D9A1-450D-B4EA-03D1A6CC759C}"/>
              </a:ext>
            </a:extLst>
          </p:cNvPr>
          <p:cNvPicPr>
            <a:picLocks noChangeAspect="1"/>
          </p:cNvPicPr>
          <p:nvPr/>
        </p:nvPicPr>
        <p:blipFill rotWithShape="1">
          <a:blip r:embed="rId8">
            <a:duotone>
              <a:prstClr val="black"/>
              <a:schemeClr val="accent1">
                <a:tint val="45000"/>
                <a:satMod val="400000"/>
              </a:schemeClr>
            </a:duotone>
            <a:extLst>
              <a:ext uri="{28A0092B-C50C-407E-A947-70E740481C1C}">
                <a14:useLocalDpi xmlns:a14="http://schemas.microsoft.com/office/drawing/2010/main" val="0"/>
              </a:ext>
            </a:extLst>
          </a:blip>
          <a:srcRect l="17669" r="60957" b="72340"/>
          <a:stretch/>
        </p:blipFill>
        <p:spPr>
          <a:xfrm>
            <a:off x="10132646" y="258321"/>
            <a:ext cx="960000" cy="663832"/>
          </a:xfrm>
          <a:prstGeom prst="rect">
            <a:avLst/>
          </a:prstGeom>
        </p:spPr>
      </p:pic>
      <p:pic>
        <p:nvPicPr>
          <p:cNvPr id="18" name="Picture 17" descr="Clipart - simple &lt;strong&gt;weather&lt;/strong&gt; symbols">
            <a:extLst>
              <a:ext uri="{FF2B5EF4-FFF2-40B4-BE49-F238E27FC236}">
                <a16:creationId xmlns:a16="http://schemas.microsoft.com/office/drawing/2014/main" id="{E3471D95-9920-416E-8B15-8D9F8C3B6FFD}"/>
              </a:ext>
            </a:extLst>
          </p:cNvPr>
          <p:cNvPicPr>
            <a:picLocks noChangeAspect="1"/>
          </p:cNvPicPr>
          <p:nvPr/>
        </p:nvPicPr>
        <p:blipFill rotWithShape="1">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l="79934" b="75410"/>
          <a:stretch/>
        </p:blipFill>
        <p:spPr>
          <a:xfrm>
            <a:off x="249606" y="234277"/>
            <a:ext cx="960000" cy="628580"/>
          </a:xfrm>
          <a:prstGeom prst="rect">
            <a:avLst/>
          </a:prstGeom>
        </p:spPr>
      </p:pic>
      <p:sp>
        <p:nvSpPr>
          <p:cNvPr id="19" name="Rectangle 18">
            <a:extLst>
              <a:ext uri="{FF2B5EF4-FFF2-40B4-BE49-F238E27FC236}">
                <a16:creationId xmlns:a16="http://schemas.microsoft.com/office/drawing/2014/main" id="{570D84D0-46FE-411B-8557-473F4C09C64D}"/>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3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0"/>
                                        <p:tgtEl>
                                          <p:spTgt spid="18"/>
                                        </p:tgtEl>
                                      </p:cBhvr>
                                    </p:animEffect>
                                    <p:anim calcmode="lin" valueType="num">
                                      <p:cBhvr>
                                        <p:cTn id="8" dur="5000" fill="hold"/>
                                        <p:tgtEl>
                                          <p:spTgt spid="18"/>
                                        </p:tgtEl>
                                        <p:attrNameLst>
                                          <p:attrName>ppt_x</p:attrName>
                                        </p:attrNameLst>
                                      </p:cBhvr>
                                      <p:tavLst>
                                        <p:tav tm="0">
                                          <p:val>
                                            <p:strVal val="#ppt_x"/>
                                          </p:val>
                                        </p:tav>
                                        <p:tav tm="100000">
                                          <p:val>
                                            <p:strVal val="#ppt_x"/>
                                          </p:val>
                                        </p:tav>
                                      </p:tavLst>
                                    </p:anim>
                                    <p:anim calcmode="lin" valueType="num">
                                      <p:cBhvr>
                                        <p:cTn id="9" dur="4500" decel="100000" fill="hold"/>
                                        <p:tgtEl>
                                          <p:spTgt spid="18"/>
                                        </p:tgtEl>
                                        <p:attrNameLst>
                                          <p:attrName>ppt_y</p:attrName>
                                        </p:attrNameLst>
                                      </p:cBhvr>
                                      <p:tavLst>
                                        <p:tav tm="0">
                                          <p:val>
                                            <p:strVal val="#ppt_y+1"/>
                                          </p:val>
                                        </p:tav>
                                        <p:tav tm="100000">
                                          <p:val>
                                            <p:strVal val="#ppt_y-.03"/>
                                          </p:val>
                                        </p:tav>
                                      </p:tavLst>
                                    </p:anim>
                                    <p:anim calcmode="lin" valueType="num">
                                      <p:cBhvr>
                                        <p:cTn id="10" dur="500" accel="100000" fill="hold">
                                          <p:stCondLst>
                                            <p:cond delay="45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0"/>
                                        <p:tgtEl>
                                          <p:spTgt spid="6"/>
                                        </p:tgtEl>
                                      </p:cBhvr>
                                    </p:animEffect>
                                    <p:anim calcmode="lin" valueType="num">
                                      <p:cBhvr>
                                        <p:cTn id="14" dur="5000" fill="hold"/>
                                        <p:tgtEl>
                                          <p:spTgt spid="6"/>
                                        </p:tgtEl>
                                        <p:attrNameLst>
                                          <p:attrName>ppt_x</p:attrName>
                                        </p:attrNameLst>
                                      </p:cBhvr>
                                      <p:tavLst>
                                        <p:tav tm="0">
                                          <p:val>
                                            <p:strVal val="#ppt_x"/>
                                          </p:val>
                                        </p:tav>
                                        <p:tav tm="100000">
                                          <p:val>
                                            <p:strVal val="#ppt_x"/>
                                          </p:val>
                                        </p:tav>
                                      </p:tavLst>
                                    </p:anim>
                                    <p:anim calcmode="lin" valueType="num">
                                      <p:cBhvr>
                                        <p:cTn id="15" dur="4500" decel="100000" fill="hold"/>
                                        <p:tgtEl>
                                          <p:spTgt spid="6"/>
                                        </p:tgtEl>
                                        <p:attrNameLst>
                                          <p:attrName>ppt_y</p:attrName>
                                        </p:attrNameLst>
                                      </p:cBhvr>
                                      <p:tavLst>
                                        <p:tav tm="0">
                                          <p:val>
                                            <p:strVal val="#ppt_y+1"/>
                                          </p:val>
                                        </p:tav>
                                        <p:tav tm="100000">
                                          <p:val>
                                            <p:strVal val="#ppt_y-.03"/>
                                          </p:val>
                                        </p:tav>
                                      </p:tavLst>
                                    </p:anim>
                                    <p:anim calcmode="lin" valueType="num">
                                      <p:cBhvr>
                                        <p:cTn id="16" dur="500" accel="100000" fill="hold">
                                          <p:stCondLst>
                                            <p:cond delay="4500"/>
                                          </p:stCondLst>
                                        </p:cTn>
                                        <p:tgtEl>
                                          <p:spTgt spid="6"/>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0"/>
                                        <p:tgtEl>
                                          <p:spTgt spid="14"/>
                                        </p:tgtEl>
                                      </p:cBhvr>
                                    </p:animEffect>
                                    <p:anim calcmode="lin" valueType="num">
                                      <p:cBhvr>
                                        <p:cTn id="20" dur="5000" fill="hold"/>
                                        <p:tgtEl>
                                          <p:spTgt spid="14"/>
                                        </p:tgtEl>
                                        <p:attrNameLst>
                                          <p:attrName>ppt_x</p:attrName>
                                        </p:attrNameLst>
                                      </p:cBhvr>
                                      <p:tavLst>
                                        <p:tav tm="0">
                                          <p:val>
                                            <p:strVal val="#ppt_x"/>
                                          </p:val>
                                        </p:tav>
                                        <p:tav tm="100000">
                                          <p:val>
                                            <p:strVal val="#ppt_x"/>
                                          </p:val>
                                        </p:tav>
                                      </p:tavLst>
                                    </p:anim>
                                    <p:anim calcmode="lin" valueType="num">
                                      <p:cBhvr>
                                        <p:cTn id="21" dur="4500" decel="100000" fill="hold"/>
                                        <p:tgtEl>
                                          <p:spTgt spid="14"/>
                                        </p:tgtEl>
                                        <p:attrNameLst>
                                          <p:attrName>ppt_y</p:attrName>
                                        </p:attrNameLst>
                                      </p:cBhvr>
                                      <p:tavLst>
                                        <p:tav tm="0">
                                          <p:val>
                                            <p:strVal val="#ppt_y+1"/>
                                          </p:val>
                                        </p:tav>
                                        <p:tav tm="100000">
                                          <p:val>
                                            <p:strVal val="#ppt_y-.03"/>
                                          </p:val>
                                        </p:tav>
                                      </p:tavLst>
                                    </p:anim>
                                    <p:anim calcmode="lin" valueType="num">
                                      <p:cBhvr>
                                        <p:cTn id="22" dur="500" accel="100000" fill="hold">
                                          <p:stCondLst>
                                            <p:cond delay="4500"/>
                                          </p:stCondLst>
                                        </p:cTn>
                                        <p:tgtEl>
                                          <p:spTgt spid="1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0"/>
                                        <p:tgtEl>
                                          <p:spTgt spid="13"/>
                                        </p:tgtEl>
                                      </p:cBhvr>
                                    </p:animEffect>
                                    <p:anim calcmode="lin" valueType="num">
                                      <p:cBhvr>
                                        <p:cTn id="26" dur="5000" fill="hold"/>
                                        <p:tgtEl>
                                          <p:spTgt spid="13"/>
                                        </p:tgtEl>
                                        <p:attrNameLst>
                                          <p:attrName>ppt_x</p:attrName>
                                        </p:attrNameLst>
                                      </p:cBhvr>
                                      <p:tavLst>
                                        <p:tav tm="0">
                                          <p:val>
                                            <p:strVal val="#ppt_x"/>
                                          </p:val>
                                        </p:tav>
                                        <p:tav tm="100000">
                                          <p:val>
                                            <p:strVal val="#ppt_x"/>
                                          </p:val>
                                        </p:tav>
                                      </p:tavLst>
                                    </p:anim>
                                    <p:anim calcmode="lin" valueType="num">
                                      <p:cBhvr>
                                        <p:cTn id="27" dur="4500" decel="100000" fill="hold"/>
                                        <p:tgtEl>
                                          <p:spTgt spid="13"/>
                                        </p:tgtEl>
                                        <p:attrNameLst>
                                          <p:attrName>ppt_y</p:attrName>
                                        </p:attrNameLst>
                                      </p:cBhvr>
                                      <p:tavLst>
                                        <p:tav tm="0">
                                          <p:val>
                                            <p:strVal val="#ppt_y+1"/>
                                          </p:val>
                                        </p:tav>
                                        <p:tav tm="100000">
                                          <p:val>
                                            <p:strVal val="#ppt_y-.03"/>
                                          </p:val>
                                        </p:tav>
                                      </p:tavLst>
                                    </p:anim>
                                    <p:anim calcmode="lin" valueType="num">
                                      <p:cBhvr>
                                        <p:cTn id="28" dur="500" accel="100000" fill="hold">
                                          <p:stCondLst>
                                            <p:cond delay="4500"/>
                                          </p:stCondLst>
                                        </p:cTn>
                                        <p:tgtEl>
                                          <p:spTgt spid="13"/>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0"/>
                                        <p:tgtEl>
                                          <p:spTgt spid="7"/>
                                        </p:tgtEl>
                                      </p:cBhvr>
                                    </p:animEffect>
                                    <p:anim calcmode="lin" valueType="num">
                                      <p:cBhvr>
                                        <p:cTn id="32" dur="5000" fill="hold"/>
                                        <p:tgtEl>
                                          <p:spTgt spid="7"/>
                                        </p:tgtEl>
                                        <p:attrNameLst>
                                          <p:attrName>ppt_x</p:attrName>
                                        </p:attrNameLst>
                                      </p:cBhvr>
                                      <p:tavLst>
                                        <p:tav tm="0">
                                          <p:val>
                                            <p:strVal val="#ppt_x"/>
                                          </p:val>
                                        </p:tav>
                                        <p:tav tm="100000">
                                          <p:val>
                                            <p:strVal val="#ppt_x"/>
                                          </p:val>
                                        </p:tav>
                                      </p:tavLst>
                                    </p:anim>
                                    <p:anim calcmode="lin" valueType="num">
                                      <p:cBhvr>
                                        <p:cTn id="33" dur="4500" decel="100000" fill="hold"/>
                                        <p:tgtEl>
                                          <p:spTgt spid="7"/>
                                        </p:tgtEl>
                                        <p:attrNameLst>
                                          <p:attrName>ppt_y</p:attrName>
                                        </p:attrNameLst>
                                      </p:cBhvr>
                                      <p:tavLst>
                                        <p:tav tm="0">
                                          <p:val>
                                            <p:strVal val="#ppt_y+1"/>
                                          </p:val>
                                        </p:tav>
                                        <p:tav tm="100000">
                                          <p:val>
                                            <p:strVal val="#ppt_y-.03"/>
                                          </p:val>
                                        </p:tav>
                                      </p:tavLst>
                                    </p:anim>
                                    <p:anim calcmode="lin" valueType="num">
                                      <p:cBhvr>
                                        <p:cTn id="34" dur="500" accel="100000" fill="hold">
                                          <p:stCondLst>
                                            <p:cond delay="4500"/>
                                          </p:stCondLst>
                                        </p:cTn>
                                        <p:tgtEl>
                                          <p:spTgt spid="7"/>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0"/>
                                        <p:tgtEl>
                                          <p:spTgt spid="8"/>
                                        </p:tgtEl>
                                      </p:cBhvr>
                                    </p:animEffect>
                                    <p:anim calcmode="lin" valueType="num">
                                      <p:cBhvr>
                                        <p:cTn id="38" dur="5000" fill="hold"/>
                                        <p:tgtEl>
                                          <p:spTgt spid="8"/>
                                        </p:tgtEl>
                                        <p:attrNameLst>
                                          <p:attrName>ppt_x</p:attrName>
                                        </p:attrNameLst>
                                      </p:cBhvr>
                                      <p:tavLst>
                                        <p:tav tm="0">
                                          <p:val>
                                            <p:strVal val="#ppt_x"/>
                                          </p:val>
                                        </p:tav>
                                        <p:tav tm="100000">
                                          <p:val>
                                            <p:strVal val="#ppt_x"/>
                                          </p:val>
                                        </p:tav>
                                      </p:tavLst>
                                    </p:anim>
                                    <p:anim calcmode="lin" valueType="num">
                                      <p:cBhvr>
                                        <p:cTn id="39" dur="4500" decel="100000" fill="hold"/>
                                        <p:tgtEl>
                                          <p:spTgt spid="8"/>
                                        </p:tgtEl>
                                        <p:attrNameLst>
                                          <p:attrName>ppt_y</p:attrName>
                                        </p:attrNameLst>
                                      </p:cBhvr>
                                      <p:tavLst>
                                        <p:tav tm="0">
                                          <p:val>
                                            <p:strVal val="#ppt_y+1"/>
                                          </p:val>
                                        </p:tav>
                                        <p:tav tm="100000">
                                          <p:val>
                                            <p:strVal val="#ppt_y-.03"/>
                                          </p:val>
                                        </p:tav>
                                      </p:tavLst>
                                    </p:anim>
                                    <p:anim calcmode="lin" valueType="num">
                                      <p:cBhvr>
                                        <p:cTn id="40" dur="500" accel="100000" fill="hold">
                                          <p:stCondLst>
                                            <p:cond delay="4500"/>
                                          </p:stCondLst>
                                        </p:cTn>
                                        <p:tgtEl>
                                          <p:spTgt spid="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0"/>
                                        <p:tgtEl>
                                          <p:spTgt spid="15"/>
                                        </p:tgtEl>
                                      </p:cBhvr>
                                    </p:animEffect>
                                    <p:anim calcmode="lin" valueType="num">
                                      <p:cBhvr>
                                        <p:cTn id="44" dur="5000" fill="hold"/>
                                        <p:tgtEl>
                                          <p:spTgt spid="15"/>
                                        </p:tgtEl>
                                        <p:attrNameLst>
                                          <p:attrName>ppt_x</p:attrName>
                                        </p:attrNameLst>
                                      </p:cBhvr>
                                      <p:tavLst>
                                        <p:tav tm="0">
                                          <p:val>
                                            <p:strVal val="#ppt_x"/>
                                          </p:val>
                                        </p:tav>
                                        <p:tav tm="100000">
                                          <p:val>
                                            <p:strVal val="#ppt_x"/>
                                          </p:val>
                                        </p:tav>
                                      </p:tavLst>
                                    </p:anim>
                                    <p:anim calcmode="lin" valueType="num">
                                      <p:cBhvr>
                                        <p:cTn id="45" dur="4500" decel="100000" fill="hold"/>
                                        <p:tgtEl>
                                          <p:spTgt spid="15"/>
                                        </p:tgtEl>
                                        <p:attrNameLst>
                                          <p:attrName>ppt_y</p:attrName>
                                        </p:attrNameLst>
                                      </p:cBhvr>
                                      <p:tavLst>
                                        <p:tav tm="0">
                                          <p:val>
                                            <p:strVal val="#ppt_y+1"/>
                                          </p:val>
                                        </p:tav>
                                        <p:tav tm="100000">
                                          <p:val>
                                            <p:strVal val="#ppt_y-.03"/>
                                          </p:val>
                                        </p:tav>
                                      </p:tavLst>
                                    </p:anim>
                                    <p:anim calcmode="lin" valueType="num">
                                      <p:cBhvr>
                                        <p:cTn id="46" dur="500" accel="100000" fill="hold">
                                          <p:stCondLst>
                                            <p:cond delay="4500"/>
                                          </p:stCondLst>
                                        </p:cTn>
                                        <p:tgtEl>
                                          <p:spTgt spid="15"/>
                                        </p:tgtEl>
                                        <p:attrNameLst>
                                          <p:attrName>ppt_y</p:attrName>
                                        </p:attrNameLst>
                                      </p:cBhvr>
                                      <p:tavLst>
                                        <p:tav tm="0">
                                          <p:val>
                                            <p:strVal val="#ppt_y-.03"/>
                                          </p:val>
                                        </p:tav>
                                        <p:tav tm="100000">
                                          <p:val>
                                            <p:strVal val="#ppt_y"/>
                                          </p:val>
                                        </p:tav>
                                      </p:tavLst>
                                    </p:anim>
                                  </p:childTnLst>
                                </p:cTn>
                              </p:par>
                              <p:par>
                                <p:cTn id="47" presetID="37"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0"/>
                                        <p:tgtEl>
                                          <p:spTgt spid="9"/>
                                        </p:tgtEl>
                                      </p:cBhvr>
                                    </p:animEffect>
                                    <p:anim calcmode="lin" valueType="num">
                                      <p:cBhvr>
                                        <p:cTn id="50" dur="5000" fill="hold"/>
                                        <p:tgtEl>
                                          <p:spTgt spid="9"/>
                                        </p:tgtEl>
                                        <p:attrNameLst>
                                          <p:attrName>ppt_x</p:attrName>
                                        </p:attrNameLst>
                                      </p:cBhvr>
                                      <p:tavLst>
                                        <p:tav tm="0">
                                          <p:val>
                                            <p:strVal val="#ppt_x"/>
                                          </p:val>
                                        </p:tav>
                                        <p:tav tm="100000">
                                          <p:val>
                                            <p:strVal val="#ppt_x"/>
                                          </p:val>
                                        </p:tav>
                                      </p:tavLst>
                                    </p:anim>
                                    <p:anim calcmode="lin" valueType="num">
                                      <p:cBhvr>
                                        <p:cTn id="51" dur="4500" decel="100000" fill="hold"/>
                                        <p:tgtEl>
                                          <p:spTgt spid="9"/>
                                        </p:tgtEl>
                                        <p:attrNameLst>
                                          <p:attrName>ppt_y</p:attrName>
                                        </p:attrNameLst>
                                      </p:cBhvr>
                                      <p:tavLst>
                                        <p:tav tm="0">
                                          <p:val>
                                            <p:strVal val="#ppt_y+1"/>
                                          </p:val>
                                        </p:tav>
                                        <p:tav tm="100000">
                                          <p:val>
                                            <p:strVal val="#ppt_y-.03"/>
                                          </p:val>
                                        </p:tav>
                                      </p:tavLst>
                                    </p:anim>
                                    <p:anim calcmode="lin" valueType="num">
                                      <p:cBhvr>
                                        <p:cTn id="52" dur="500" accel="100000" fill="hold">
                                          <p:stCondLst>
                                            <p:cond delay="4500"/>
                                          </p:stCondLst>
                                        </p:cTn>
                                        <p:tgtEl>
                                          <p:spTgt spid="9"/>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0"/>
                                        <p:tgtEl>
                                          <p:spTgt spid="16"/>
                                        </p:tgtEl>
                                      </p:cBhvr>
                                    </p:animEffect>
                                    <p:anim calcmode="lin" valueType="num">
                                      <p:cBhvr>
                                        <p:cTn id="56" dur="5000" fill="hold"/>
                                        <p:tgtEl>
                                          <p:spTgt spid="16"/>
                                        </p:tgtEl>
                                        <p:attrNameLst>
                                          <p:attrName>ppt_x</p:attrName>
                                        </p:attrNameLst>
                                      </p:cBhvr>
                                      <p:tavLst>
                                        <p:tav tm="0">
                                          <p:val>
                                            <p:strVal val="#ppt_x"/>
                                          </p:val>
                                        </p:tav>
                                        <p:tav tm="100000">
                                          <p:val>
                                            <p:strVal val="#ppt_x"/>
                                          </p:val>
                                        </p:tav>
                                      </p:tavLst>
                                    </p:anim>
                                    <p:anim calcmode="lin" valueType="num">
                                      <p:cBhvr>
                                        <p:cTn id="57" dur="4500" decel="100000" fill="hold"/>
                                        <p:tgtEl>
                                          <p:spTgt spid="16"/>
                                        </p:tgtEl>
                                        <p:attrNameLst>
                                          <p:attrName>ppt_y</p:attrName>
                                        </p:attrNameLst>
                                      </p:cBhvr>
                                      <p:tavLst>
                                        <p:tav tm="0">
                                          <p:val>
                                            <p:strVal val="#ppt_y+1"/>
                                          </p:val>
                                        </p:tav>
                                        <p:tav tm="100000">
                                          <p:val>
                                            <p:strVal val="#ppt_y-.03"/>
                                          </p:val>
                                        </p:tav>
                                      </p:tavLst>
                                    </p:anim>
                                    <p:anim calcmode="lin" valueType="num">
                                      <p:cBhvr>
                                        <p:cTn id="58" dur="500" accel="100000" fill="hold">
                                          <p:stCondLst>
                                            <p:cond delay="4500"/>
                                          </p:stCondLst>
                                        </p:cTn>
                                        <p:tgtEl>
                                          <p:spTgt spid="16"/>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0"/>
                                        <p:tgtEl>
                                          <p:spTgt spid="12"/>
                                        </p:tgtEl>
                                      </p:cBhvr>
                                    </p:animEffect>
                                    <p:anim calcmode="lin" valueType="num">
                                      <p:cBhvr>
                                        <p:cTn id="62" dur="5000" fill="hold"/>
                                        <p:tgtEl>
                                          <p:spTgt spid="12"/>
                                        </p:tgtEl>
                                        <p:attrNameLst>
                                          <p:attrName>ppt_x</p:attrName>
                                        </p:attrNameLst>
                                      </p:cBhvr>
                                      <p:tavLst>
                                        <p:tav tm="0">
                                          <p:val>
                                            <p:strVal val="#ppt_x"/>
                                          </p:val>
                                        </p:tav>
                                        <p:tav tm="100000">
                                          <p:val>
                                            <p:strVal val="#ppt_x"/>
                                          </p:val>
                                        </p:tav>
                                      </p:tavLst>
                                    </p:anim>
                                    <p:anim calcmode="lin" valueType="num">
                                      <p:cBhvr>
                                        <p:cTn id="63" dur="4500" decel="100000" fill="hold"/>
                                        <p:tgtEl>
                                          <p:spTgt spid="12"/>
                                        </p:tgtEl>
                                        <p:attrNameLst>
                                          <p:attrName>ppt_y</p:attrName>
                                        </p:attrNameLst>
                                      </p:cBhvr>
                                      <p:tavLst>
                                        <p:tav tm="0">
                                          <p:val>
                                            <p:strVal val="#ppt_y+1"/>
                                          </p:val>
                                        </p:tav>
                                        <p:tav tm="100000">
                                          <p:val>
                                            <p:strVal val="#ppt_y-.03"/>
                                          </p:val>
                                        </p:tav>
                                      </p:tavLst>
                                    </p:anim>
                                    <p:anim calcmode="lin" valueType="num">
                                      <p:cBhvr>
                                        <p:cTn id="64" dur="500" accel="100000" fill="hold">
                                          <p:stCondLst>
                                            <p:cond delay="4500"/>
                                          </p:stCondLst>
                                        </p:cTn>
                                        <p:tgtEl>
                                          <p:spTgt spid="12"/>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0"/>
                                        <p:tgtEl>
                                          <p:spTgt spid="17"/>
                                        </p:tgtEl>
                                      </p:cBhvr>
                                    </p:animEffect>
                                    <p:anim calcmode="lin" valueType="num">
                                      <p:cBhvr>
                                        <p:cTn id="68" dur="5000" fill="hold"/>
                                        <p:tgtEl>
                                          <p:spTgt spid="17"/>
                                        </p:tgtEl>
                                        <p:attrNameLst>
                                          <p:attrName>ppt_x</p:attrName>
                                        </p:attrNameLst>
                                      </p:cBhvr>
                                      <p:tavLst>
                                        <p:tav tm="0">
                                          <p:val>
                                            <p:strVal val="#ppt_x"/>
                                          </p:val>
                                        </p:tav>
                                        <p:tav tm="100000">
                                          <p:val>
                                            <p:strVal val="#ppt_x"/>
                                          </p:val>
                                        </p:tav>
                                      </p:tavLst>
                                    </p:anim>
                                    <p:anim calcmode="lin" valueType="num">
                                      <p:cBhvr>
                                        <p:cTn id="69" dur="4500" decel="100000" fill="hold"/>
                                        <p:tgtEl>
                                          <p:spTgt spid="17"/>
                                        </p:tgtEl>
                                        <p:attrNameLst>
                                          <p:attrName>ppt_y</p:attrName>
                                        </p:attrNameLst>
                                      </p:cBhvr>
                                      <p:tavLst>
                                        <p:tav tm="0">
                                          <p:val>
                                            <p:strVal val="#ppt_y+1"/>
                                          </p:val>
                                        </p:tav>
                                        <p:tav tm="100000">
                                          <p:val>
                                            <p:strVal val="#ppt_y-.03"/>
                                          </p:val>
                                        </p:tav>
                                      </p:tavLst>
                                    </p:anim>
                                    <p:anim calcmode="lin" valueType="num">
                                      <p:cBhvr>
                                        <p:cTn id="70" dur="500" accel="100000" fill="hold">
                                          <p:stCondLst>
                                            <p:cond delay="4500"/>
                                          </p:stCondLst>
                                        </p:cTn>
                                        <p:tgtEl>
                                          <p:spTgt spid="17"/>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0"/>
                                        <p:tgtEl>
                                          <p:spTgt spid="11"/>
                                        </p:tgtEl>
                                      </p:cBhvr>
                                    </p:animEffect>
                                    <p:anim calcmode="lin" valueType="num">
                                      <p:cBhvr>
                                        <p:cTn id="74" dur="5000" fill="hold"/>
                                        <p:tgtEl>
                                          <p:spTgt spid="11"/>
                                        </p:tgtEl>
                                        <p:attrNameLst>
                                          <p:attrName>ppt_x</p:attrName>
                                        </p:attrNameLst>
                                      </p:cBhvr>
                                      <p:tavLst>
                                        <p:tav tm="0">
                                          <p:val>
                                            <p:strVal val="#ppt_x"/>
                                          </p:val>
                                        </p:tav>
                                        <p:tav tm="100000">
                                          <p:val>
                                            <p:strVal val="#ppt_x"/>
                                          </p:val>
                                        </p:tav>
                                      </p:tavLst>
                                    </p:anim>
                                    <p:anim calcmode="lin" valueType="num">
                                      <p:cBhvr>
                                        <p:cTn id="75" dur="4500" decel="100000" fill="hold"/>
                                        <p:tgtEl>
                                          <p:spTgt spid="11"/>
                                        </p:tgtEl>
                                        <p:attrNameLst>
                                          <p:attrName>ppt_y</p:attrName>
                                        </p:attrNameLst>
                                      </p:cBhvr>
                                      <p:tavLst>
                                        <p:tav tm="0">
                                          <p:val>
                                            <p:strVal val="#ppt_y+1"/>
                                          </p:val>
                                        </p:tav>
                                        <p:tav tm="100000">
                                          <p:val>
                                            <p:strVal val="#ppt_y-.03"/>
                                          </p:val>
                                        </p:tav>
                                      </p:tavLst>
                                    </p:anim>
                                    <p:anim calcmode="lin" valueType="num">
                                      <p:cBhvr>
                                        <p:cTn id="76" dur="500" accel="100000" fill="hold">
                                          <p:stCondLst>
                                            <p:cond delay="45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22D60E-36B5-46C0-B47F-F6D7C67C3F93}"/>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374982-E62F-4B5F-A401-CDBFE3677336}"/>
              </a:ext>
            </a:extLst>
          </p:cNvPr>
          <p:cNvSpPr>
            <a:spLocks noGrp="1"/>
          </p:cNvSpPr>
          <p:nvPr>
            <p:ph type="title"/>
          </p:nvPr>
        </p:nvSpPr>
        <p:spPr>
          <a:xfrm>
            <a:off x="784860" y="639445"/>
            <a:ext cx="10866120" cy="1325563"/>
          </a:xfrm>
        </p:spPr>
        <p:txBody>
          <a:bodyPr/>
          <a:lstStyle/>
          <a:p>
            <a:pPr algn="ctr"/>
            <a:r>
              <a:rPr lang="en-GB" b="1">
                <a:solidFill>
                  <a:srgbClr val="002060"/>
                </a:solidFill>
              </a:rPr>
              <a:t>Amendments to the NHS Charging Regulations</a:t>
            </a:r>
            <a:br>
              <a:rPr lang="en-GB" b="1">
                <a:solidFill>
                  <a:srgbClr val="002060"/>
                </a:solidFill>
              </a:rPr>
            </a:br>
            <a:r>
              <a:rPr lang="en-GB" sz="3600" b="1" i="1">
                <a:solidFill>
                  <a:srgbClr val="002060"/>
                </a:solidFill>
              </a:rPr>
              <a:t>Who no longer counts as ordinarily resident?</a:t>
            </a:r>
            <a:endParaRPr lang="en-GB" sz="3600" b="1">
              <a:solidFill>
                <a:srgbClr val="002060"/>
              </a:solidFill>
            </a:endParaRPr>
          </a:p>
        </p:txBody>
      </p:sp>
      <p:sp>
        <p:nvSpPr>
          <p:cNvPr id="7" name="Arrow: Right 6">
            <a:extLst>
              <a:ext uri="{FF2B5EF4-FFF2-40B4-BE49-F238E27FC236}">
                <a16:creationId xmlns:a16="http://schemas.microsoft.com/office/drawing/2014/main" id="{5D12E2F7-70FC-4694-91C2-8C27F3EB8FE0}"/>
              </a:ext>
            </a:extLst>
          </p:cNvPr>
          <p:cNvSpPr/>
          <p:nvPr/>
        </p:nvSpPr>
        <p:spPr>
          <a:xfrm rot="5400000">
            <a:off x="-747961" y="3491180"/>
            <a:ext cx="4048622" cy="142494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841372F-1BFE-49B5-9C0B-187F112310DA}"/>
              </a:ext>
            </a:extLst>
          </p:cNvPr>
          <p:cNvCxnSpPr/>
          <p:nvPr/>
        </p:nvCxnSpPr>
        <p:spPr>
          <a:xfrm>
            <a:off x="967740" y="471678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8A0E2EA-E3E4-49F8-9158-66976F4A2EC9}"/>
              </a:ext>
            </a:extLst>
          </p:cNvPr>
          <p:cNvSpPr txBox="1"/>
          <p:nvPr/>
        </p:nvSpPr>
        <p:spPr>
          <a:xfrm>
            <a:off x="975360" y="2528920"/>
            <a:ext cx="746760" cy="369332"/>
          </a:xfrm>
          <a:prstGeom prst="rect">
            <a:avLst/>
          </a:prstGeom>
          <a:noFill/>
        </p:spPr>
        <p:txBody>
          <a:bodyPr wrap="square" rtlCol="0">
            <a:spAutoFit/>
          </a:bodyPr>
          <a:lstStyle/>
          <a:p>
            <a:r>
              <a:rPr lang="en-GB" b="1">
                <a:solidFill>
                  <a:schemeClr val="bg1"/>
                </a:solidFill>
              </a:rPr>
              <a:t>2004</a:t>
            </a:r>
          </a:p>
        </p:txBody>
      </p:sp>
      <p:sp>
        <p:nvSpPr>
          <p:cNvPr id="11" name="TextBox 10">
            <a:extLst>
              <a:ext uri="{FF2B5EF4-FFF2-40B4-BE49-F238E27FC236}">
                <a16:creationId xmlns:a16="http://schemas.microsoft.com/office/drawing/2014/main" id="{FFA457A3-E1F9-4DCF-8350-08536FFCFBA1}"/>
              </a:ext>
            </a:extLst>
          </p:cNvPr>
          <p:cNvSpPr txBox="1"/>
          <p:nvPr/>
        </p:nvSpPr>
        <p:spPr>
          <a:xfrm>
            <a:off x="4983480" y="3429000"/>
            <a:ext cx="746760" cy="369332"/>
          </a:xfrm>
          <a:prstGeom prst="rect">
            <a:avLst/>
          </a:prstGeom>
          <a:noFill/>
        </p:spPr>
        <p:txBody>
          <a:bodyPr wrap="square" rtlCol="0">
            <a:spAutoFit/>
          </a:bodyPr>
          <a:lstStyle/>
          <a:p>
            <a:r>
              <a:rPr lang="en-GB" b="1">
                <a:solidFill>
                  <a:schemeClr val="bg1"/>
                </a:solidFill>
              </a:rPr>
              <a:t>2015</a:t>
            </a:r>
          </a:p>
        </p:txBody>
      </p:sp>
      <p:sp>
        <p:nvSpPr>
          <p:cNvPr id="14" name="TextBox 13">
            <a:extLst>
              <a:ext uri="{FF2B5EF4-FFF2-40B4-BE49-F238E27FC236}">
                <a16:creationId xmlns:a16="http://schemas.microsoft.com/office/drawing/2014/main" id="{40DEA0D0-5357-4483-BF37-5585B3C10585}"/>
              </a:ext>
            </a:extLst>
          </p:cNvPr>
          <p:cNvSpPr txBox="1"/>
          <p:nvPr/>
        </p:nvSpPr>
        <p:spPr>
          <a:xfrm>
            <a:off x="2236470" y="2135712"/>
            <a:ext cx="7962900" cy="4339650"/>
          </a:xfrm>
          <a:prstGeom prst="rect">
            <a:avLst/>
          </a:prstGeom>
          <a:noFill/>
        </p:spPr>
        <p:txBody>
          <a:bodyPr wrap="square" rtlCol="0">
            <a:spAutoFit/>
          </a:bodyPr>
          <a:lstStyle/>
          <a:p>
            <a:pPr marL="285750" indent="-285750">
              <a:buFont typeface="Arial" panose="020B0604020202020204" pitchFamily="34" charset="0"/>
              <a:buChar char="•"/>
            </a:pPr>
            <a:r>
              <a:rPr lang="en-GB" sz="2400" dirty="0"/>
              <a:t>Undocumented migrants and failed asylum seekers excluded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Students and non-EEA residents moving to work in the UK excluded (Anyone without indefinite leave to remain)</a:t>
            </a:r>
          </a:p>
          <a:p>
            <a:endParaRPr lang="en-GB" sz="2400" dirty="0"/>
          </a:p>
          <a:p>
            <a:pPr marL="285750" indent="-285750">
              <a:buFont typeface="Arial" panose="020B0604020202020204" pitchFamily="34" charset="0"/>
              <a:buChar char="•"/>
            </a:pPr>
            <a:r>
              <a:rPr lang="en-GB" sz="2400" dirty="0"/>
              <a:t>Upfront charging for non-urgent treatment is introduced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EU citizens without settled status will be chargeable in the event of a no-deal Brexit. (People with pre-settled status will be chargeable).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5" name="TextBox 14">
            <a:extLst>
              <a:ext uri="{FF2B5EF4-FFF2-40B4-BE49-F238E27FC236}">
                <a16:creationId xmlns:a16="http://schemas.microsoft.com/office/drawing/2014/main" id="{0391E5EA-6E15-4ECA-955A-8096C9401E55}"/>
              </a:ext>
            </a:extLst>
          </p:cNvPr>
          <p:cNvSpPr txBox="1"/>
          <p:nvPr/>
        </p:nvSpPr>
        <p:spPr>
          <a:xfrm>
            <a:off x="975360" y="3425795"/>
            <a:ext cx="746760" cy="369332"/>
          </a:xfrm>
          <a:prstGeom prst="rect">
            <a:avLst/>
          </a:prstGeom>
          <a:noFill/>
        </p:spPr>
        <p:txBody>
          <a:bodyPr wrap="square" rtlCol="0">
            <a:spAutoFit/>
          </a:bodyPr>
          <a:lstStyle/>
          <a:p>
            <a:r>
              <a:rPr lang="en-GB" b="1" dirty="0">
                <a:solidFill>
                  <a:schemeClr val="bg1"/>
                </a:solidFill>
              </a:rPr>
              <a:t>2015</a:t>
            </a:r>
          </a:p>
        </p:txBody>
      </p:sp>
      <p:sp>
        <p:nvSpPr>
          <p:cNvPr id="16" name="TextBox 15">
            <a:extLst>
              <a:ext uri="{FF2B5EF4-FFF2-40B4-BE49-F238E27FC236}">
                <a16:creationId xmlns:a16="http://schemas.microsoft.com/office/drawing/2014/main" id="{55B2B168-C08E-419E-BF0B-D1175ECBA846}"/>
              </a:ext>
            </a:extLst>
          </p:cNvPr>
          <p:cNvSpPr txBox="1"/>
          <p:nvPr/>
        </p:nvSpPr>
        <p:spPr>
          <a:xfrm>
            <a:off x="975360" y="5077591"/>
            <a:ext cx="746760" cy="369332"/>
          </a:xfrm>
          <a:prstGeom prst="rect">
            <a:avLst/>
          </a:prstGeom>
          <a:noFill/>
        </p:spPr>
        <p:txBody>
          <a:bodyPr wrap="square" rtlCol="0">
            <a:spAutoFit/>
          </a:bodyPr>
          <a:lstStyle/>
          <a:p>
            <a:r>
              <a:rPr lang="en-GB" b="1" dirty="0">
                <a:solidFill>
                  <a:schemeClr val="bg1"/>
                </a:solidFill>
              </a:rPr>
              <a:t>2021</a:t>
            </a:r>
          </a:p>
        </p:txBody>
      </p:sp>
      <p:sp>
        <p:nvSpPr>
          <p:cNvPr id="18" name="TextBox 17">
            <a:extLst>
              <a:ext uri="{FF2B5EF4-FFF2-40B4-BE49-F238E27FC236}">
                <a16:creationId xmlns:a16="http://schemas.microsoft.com/office/drawing/2014/main" id="{4E44A59A-605A-4F5C-96D9-E9C41A008D5B}"/>
              </a:ext>
            </a:extLst>
          </p:cNvPr>
          <p:cNvSpPr txBox="1"/>
          <p:nvPr/>
        </p:nvSpPr>
        <p:spPr>
          <a:xfrm>
            <a:off x="3939540" y="5829031"/>
            <a:ext cx="7886700" cy="646331"/>
          </a:xfrm>
          <a:prstGeom prst="rect">
            <a:avLst/>
          </a:prstGeom>
          <a:noFill/>
        </p:spPr>
        <p:txBody>
          <a:bodyPr wrap="square" rtlCol="0">
            <a:spAutoFit/>
          </a:bodyPr>
          <a:lstStyle/>
          <a:p>
            <a:pPr algn="r"/>
            <a:r>
              <a:rPr lang="en-GB"/>
              <a:t>Yates et al. 2007 </a:t>
            </a:r>
            <a:r>
              <a:rPr lang="en-GB" i="1"/>
              <a:t>Medicine Conflict and Survival</a:t>
            </a:r>
          </a:p>
          <a:p>
            <a:pPr algn="r"/>
            <a:r>
              <a:rPr lang="en-GB"/>
              <a:t>Potter JL. 2019 </a:t>
            </a:r>
            <a:r>
              <a:rPr lang="en-GB" i="1"/>
              <a:t>Justice Power and Resistance</a:t>
            </a:r>
            <a:endParaRPr lang="en-GB"/>
          </a:p>
        </p:txBody>
      </p:sp>
      <p:sp>
        <p:nvSpPr>
          <p:cNvPr id="12" name="TextBox 11">
            <a:extLst>
              <a:ext uri="{FF2B5EF4-FFF2-40B4-BE49-F238E27FC236}">
                <a16:creationId xmlns:a16="http://schemas.microsoft.com/office/drawing/2014/main" id="{8E6369B5-BD37-43D0-B91D-A5DC2A1C015F}"/>
              </a:ext>
            </a:extLst>
          </p:cNvPr>
          <p:cNvSpPr txBox="1"/>
          <p:nvPr/>
        </p:nvSpPr>
        <p:spPr>
          <a:xfrm>
            <a:off x="985408" y="4203650"/>
            <a:ext cx="746760" cy="369332"/>
          </a:xfrm>
          <a:prstGeom prst="rect">
            <a:avLst/>
          </a:prstGeom>
          <a:noFill/>
        </p:spPr>
        <p:txBody>
          <a:bodyPr wrap="square" rtlCol="0">
            <a:spAutoFit/>
          </a:bodyPr>
          <a:lstStyle/>
          <a:p>
            <a:r>
              <a:rPr lang="en-GB" b="1" dirty="0">
                <a:solidFill>
                  <a:schemeClr val="bg1"/>
                </a:solidFill>
              </a:rPr>
              <a:t>2017</a:t>
            </a:r>
          </a:p>
        </p:txBody>
      </p:sp>
    </p:spTree>
    <p:extLst>
      <p:ext uri="{BB962C8B-B14F-4D97-AF65-F5344CB8AC3E}">
        <p14:creationId xmlns:p14="http://schemas.microsoft.com/office/powerpoint/2010/main" val="3838393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29C4F-E840-4A25-B7BB-B890F2BD9AC1}"/>
              </a:ext>
            </a:extLst>
          </p:cNvPr>
          <p:cNvPicPr>
            <a:picLocks noChangeAspect="1"/>
          </p:cNvPicPr>
          <p:nvPr/>
        </p:nvPicPr>
        <p:blipFill rotWithShape="1">
          <a:blip r:embed="rId3">
            <a:alphaModFix/>
          </a:blip>
          <a:srcRect l="1996" t="837" r="11390" b="1443"/>
          <a:stretch/>
        </p:blipFill>
        <p:spPr>
          <a:xfrm>
            <a:off x="809750" y="452672"/>
            <a:ext cx="10734549" cy="6146248"/>
          </a:xfrm>
          <a:prstGeom prst="rect">
            <a:avLst/>
          </a:prstGeom>
          <a:solidFill>
            <a:srgbClr val="FFFFFF">
              <a:shade val="85000"/>
            </a:srgbClr>
          </a:solidFill>
          <a:ln w="88900" cap="sq">
            <a:solidFill>
              <a:srgbClr val="FFFFFF"/>
            </a:solidFill>
            <a:miter lim="800000"/>
          </a:ln>
          <a:effectLst/>
        </p:spPr>
      </p:pic>
      <p:sp>
        <p:nvSpPr>
          <p:cNvPr id="6" name="Rectangle 5">
            <a:extLst>
              <a:ext uri="{FF2B5EF4-FFF2-40B4-BE49-F238E27FC236}">
                <a16:creationId xmlns:a16="http://schemas.microsoft.com/office/drawing/2014/main" id="{A35DF0A7-6FBF-4D24-B1C7-23E8F336E2F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0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Migrant related variables collected through The European Surveillance System (</a:t>
            </a:r>
            <a:r>
              <a:rPr lang="en-GB"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TESSy</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a:t>
            </a:r>
            <a:endParaRPr lang="en-GB" sz="2900" dirty="0">
              <a:latin typeface="Calibri" panose="020F0502020204030204" pitchFamily="34" charset="0"/>
            </a:endParaRPr>
          </a:p>
        </p:txBody>
      </p:sp>
      <p:graphicFrame>
        <p:nvGraphicFramePr>
          <p:cNvPr id="5" name="Table 4"/>
          <p:cNvGraphicFramePr>
            <a:graphicFrameLocks noGrp="1"/>
          </p:cNvGraphicFramePr>
          <p:nvPr/>
        </p:nvGraphicFramePr>
        <p:xfrm>
          <a:off x="432001" y="1268759"/>
          <a:ext cx="10684490" cy="4856169"/>
        </p:xfrm>
        <a:graphic>
          <a:graphicData uri="http://schemas.openxmlformats.org/drawingml/2006/table">
            <a:tbl>
              <a:tblPr firstRow="1" firstCol="1" bandRow="1"/>
              <a:tblGrid>
                <a:gridCol w="1083290">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Variable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HIV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TB</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HBV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HCV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Gonorrhoea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Syphilis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Measles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Rubella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Malaria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Chagas disease*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birth</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nationality</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Probable country of infection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Imported</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Region of origin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515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*Not under EU surveillance</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432000" y="2299063"/>
            <a:ext cx="1083291" cy="3825865"/>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Tree>
    <p:extLst>
      <p:ext uri="{BB962C8B-B14F-4D97-AF65-F5344CB8AC3E}">
        <p14:creationId xmlns:p14="http://schemas.microsoft.com/office/powerpoint/2010/main" val="1079053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72EDE81-7CE5-4D57-8438-1B9AECF74101}"/>
              </a:ext>
            </a:extLst>
          </p:cNvPr>
          <p:cNvGrpSpPr/>
          <p:nvPr/>
        </p:nvGrpSpPr>
        <p:grpSpPr>
          <a:xfrm>
            <a:off x="828675" y="1867150"/>
            <a:ext cx="10525125" cy="4268289"/>
            <a:chOff x="828675" y="1867150"/>
            <a:chExt cx="10525125" cy="4268289"/>
          </a:xfrm>
        </p:grpSpPr>
        <p:pic>
          <p:nvPicPr>
            <p:cNvPr id="4" name="Picture 3" descr="A screenshot of a cell phone&#10;&#10;Description generated with very high confidence">
              <a:extLst>
                <a:ext uri="{FF2B5EF4-FFF2-40B4-BE49-F238E27FC236}">
                  <a16:creationId xmlns:a16="http://schemas.microsoft.com/office/drawing/2014/main" id="{B6151EFC-0407-4B34-A179-23290B4435F4}"/>
                </a:ext>
              </a:extLst>
            </p:cNvPr>
            <p:cNvPicPr>
              <a:picLocks noChangeAspect="1"/>
            </p:cNvPicPr>
            <p:nvPr/>
          </p:nvPicPr>
          <p:blipFill rotWithShape="1">
            <a:blip r:embed="rId3"/>
            <a:srcRect l="7476" t="17100" r="7081" b="21300"/>
            <a:stretch/>
          </p:blipFill>
          <p:spPr>
            <a:xfrm>
              <a:off x="828675" y="1867150"/>
              <a:ext cx="10525125" cy="4268289"/>
            </a:xfrm>
            <a:prstGeom prst="rect">
              <a:avLst/>
            </a:prstGeom>
          </p:spPr>
        </p:pic>
        <p:sp>
          <p:nvSpPr>
            <p:cNvPr id="15" name="TextBox 14">
              <a:extLst>
                <a:ext uri="{FF2B5EF4-FFF2-40B4-BE49-F238E27FC236}">
                  <a16:creationId xmlns:a16="http://schemas.microsoft.com/office/drawing/2014/main" id="{A8DB48A2-EE06-411F-A965-CA384A396ED4}"/>
                </a:ext>
              </a:extLst>
            </p:cNvPr>
            <p:cNvSpPr txBox="1"/>
            <p:nvPr/>
          </p:nvSpPr>
          <p:spPr>
            <a:xfrm>
              <a:off x="9035179" y="3429000"/>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October 2017</a:t>
              </a:r>
            </a:p>
          </p:txBody>
        </p:sp>
      </p:grpSp>
      <p:grpSp>
        <p:nvGrpSpPr>
          <p:cNvPr id="14" name="Group 13">
            <a:extLst>
              <a:ext uri="{FF2B5EF4-FFF2-40B4-BE49-F238E27FC236}">
                <a16:creationId xmlns:a16="http://schemas.microsoft.com/office/drawing/2014/main" id="{B2AB3AC9-B1C5-462D-88A5-F4FDAF0B5F5F}"/>
              </a:ext>
            </a:extLst>
          </p:cNvPr>
          <p:cNvGrpSpPr/>
          <p:nvPr/>
        </p:nvGrpSpPr>
        <p:grpSpPr>
          <a:xfrm>
            <a:off x="828673" y="1867148"/>
            <a:ext cx="7440591" cy="4268289"/>
            <a:chOff x="828675" y="1867148"/>
            <a:chExt cx="7440591" cy="4268289"/>
          </a:xfrm>
        </p:grpSpPr>
        <p:pic>
          <p:nvPicPr>
            <p:cNvPr id="8" name="Picture 7" descr="A screenshot of a cell phone&#10;&#10;Description generated with very high confidence">
              <a:extLst>
                <a:ext uri="{FF2B5EF4-FFF2-40B4-BE49-F238E27FC236}">
                  <a16:creationId xmlns:a16="http://schemas.microsoft.com/office/drawing/2014/main" id="{BF4D3D34-1E38-42E1-99A1-8598C1744B66}"/>
                </a:ext>
              </a:extLst>
            </p:cNvPr>
            <p:cNvPicPr>
              <a:picLocks noChangeAspect="1"/>
            </p:cNvPicPr>
            <p:nvPr/>
          </p:nvPicPr>
          <p:blipFill rotWithShape="1">
            <a:blip r:embed="rId3"/>
            <a:srcRect l="7475" t="17100" r="33371" b="21300"/>
            <a:stretch/>
          </p:blipFill>
          <p:spPr>
            <a:xfrm>
              <a:off x="828675" y="1867148"/>
              <a:ext cx="7286626" cy="4268289"/>
            </a:xfrm>
            <a:prstGeom prst="rect">
              <a:avLst/>
            </a:prstGeom>
          </p:spPr>
        </p:pic>
        <p:sp>
          <p:nvSpPr>
            <p:cNvPr id="9" name="TextBox 8">
              <a:extLst>
                <a:ext uri="{FF2B5EF4-FFF2-40B4-BE49-F238E27FC236}">
                  <a16:creationId xmlns:a16="http://schemas.microsoft.com/office/drawing/2014/main" id="{A5536EDA-3C4D-4CDC-BD84-81BB8A5CB85C}"/>
                </a:ext>
              </a:extLst>
            </p:cNvPr>
            <p:cNvSpPr txBox="1"/>
            <p:nvPr/>
          </p:nvSpPr>
          <p:spPr>
            <a:xfrm>
              <a:off x="6672197" y="3002071"/>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April 2015</a:t>
              </a:r>
            </a:p>
          </p:txBody>
        </p:sp>
      </p:grpSp>
      <p:grpSp>
        <p:nvGrpSpPr>
          <p:cNvPr id="13" name="Group 12">
            <a:extLst>
              <a:ext uri="{FF2B5EF4-FFF2-40B4-BE49-F238E27FC236}">
                <a16:creationId xmlns:a16="http://schemas.microsoft.com/office/drawing/2014/main" id="{43457DD4-B3B1-442C-9382-08512BCB3B49}"/>
              </a:ext>
            </a:extLst>
          </p:cNvPr>
          <p:cNvGrpSpPr/>
          <p:nvPr/>
        </p:nvGrpSpPr>
        <p:grpSpPr>
          <a:xfrm>
            <a:off x="838200" y="1867149"/>
            <a:ext cx="5086912" cy="4268289"/>
            <a:chOff x="838200" y="1867149"/>
            <a:chExt cx="5086912" cy="4268289"/>
          </a:xfrm>
        </p:grpSpPr>
        <p:pic>
          <p:nvPicPr>
            <p:cNvPr id="5" name="Picture 4" descr="A screenshot of a cell phone&#10;&#10;Description generated with very high confidence">
              <a:extLst>
                <a:ext uri="{FF2B5EF4-FFF2-40B4-BE49-F238E27FC236}">
                  <a16:creationId xmlns:a16="http://schemas.microsoft.com/office/drawing/2014/main" id="{C2575326-06EA-4243-BC61-5D20FC2576F5}"/>
                </a:ext>
              </a:extLst>
            </p:cNvPr>
            <p:cNvPicPr>
              <a:picLocks noChangeAspect="1"/>
            </p:cNvPicPr>
            <p:nvPr/>
          </p:nvPicPr>
          <p:blipFill rotWithShape="1">
            <a:blip r:embed="rId3"/>
            <a:srcRect l="7476" t="17100" r="53074" b="21300"/>
            <a:stretch/>
          </p:blipFill>
          <p:spPr>
            <a:xfrm>
              <a:off x="838200" y="1867149"/>
              <a:ext cx="4859655" cy="4268289"/>
            </a:xfrm>
            <a:prstGeom prst="rect">
              <a:avLst/>
            </a:prstGeom>
          </p:spPr>
        </p:pic>
        <p:sp>
          <p:nvSpPr>
            <p:cNvPr id="10" name="TextBox 9">
              <a:extLst>
                <a:ext uri="{FF2B5EF4-FFF2-40B4-BE49-F238E27FC236}">
                  <a16:creationId xmlns:a16="http://schemas.microsoft.com/office/drawing/2014/main" id="{8624B810-819D-4AF4-AF37-80EC99B15BAF}"/>
                </a:ext>
              </a:extLst>
            </p:cNvPr>
            <p:cNvSpPr txBox="1"/>
            <p:nvPr/>
          </p:nvSpPr>
          <p:spPr>
            <a:xfrm>
              <a:off x="4328043" y="2526082"/>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October 2014</a:t>
              </a:r>
            </a:p>
          </p:txBody>
        </p:sp>
      </p:grpSp>
      <p:sp>
        <p:nvSpPr>
          <p:cNvPr id="2" name="Title 1">
            <a:extLst>
              <a:ext uri="{FF2B5EF4-FFF2-40B4-BE49-F238E27FC236}">
                <a16:creationId xmlns:a16="http://schemas.microsoft.com/office/drawing/2014/main" id="{36E9834A-C43A-46AF-A24B-8D0CAC20621E}"/>
              </a:ext>
            </a:extLst>
          </p:cNvPr>
          <p:cNvSpPr>
            <a:spLocks noGrp="1"/>
          </p:cNvSpPr>
          <p:nvPr>
            <p:ph type="title"/>
          </p:nvPr>
        </p:nvSpPr>
        <p:spPr/>
        <p:txBody>
          <a:bodyPr vert="horz" lIns="91440" tIns="45720" rIns="91440" bIns="45720" rtlCol="0" anchor="ctr">
            <a:normAutofit/>
          </a:bodyPr>
          <a:lstStyle/>
          <a:p>
            <a:r>
              <a:rPr lang="en-US" b="1" kern="1200">
                <a:solidFill>
                  <a:srgbClr val="002060"/>
                </a:solidFill>
                <a:latin typeface="+mj-lt"/>
                <a:ea typeface="+mj-ea"/>
                <a:cs typeface="+mj-cs"/>
              </a:rPr>
              <a:t>Migrant and visitor cost recovery </a:t>
            </a:r>
            <a:r>
              <a:rPr lang="en-US" b="1" kern="1200" err="1">
                <a:solidFill>
                  <a:srgbClr val="002060"/>
                </a:solidFill>
                <a:latin typeface="+mj-lt"/>
                <a:ea typeface="+mj-ea"/>
                <a:cs typeface="+mj-cs"/>
              </a:rPr>
              <a:t>programme</a:t>
            </a:r>
            <a:r>
              <a:rPr lang="en-US" b="1" kern="1200">
                <a:solidFill>
                  <a:srgbClr val="002060"/>
                </a:solidFill>
                <a:latin typeface="+mj-lt"/>
                <a:ea typeface="+mj-ea"/>
                <a:cs typeface="+mj-cs"/>
              </a:rPr>
              <a:t> Implementation Plan 2014-2016</a:t>
            </a:r>
          </a:p>
        </p:txBody>
      </p:sp>
      <p:grpSp>
        <p:nvGrpSpPr>
          <p:cNvPr id="17" name="Group 16">
            <a:extLst>
              <a:ext uri="{FF2B5EF4-FFF2-40B4-BE49-F238E27FC236}">
                <a16:creationId xmlns:a16="http://schemas.microsoft.com/office/drawing/2014/main" id="{C32243A0-9194-4075-A4D5-564ADFC2ACA0}"/>
              </a:ext>
            </a:extLst>
          </p:cNvPr>
          <p:cNvGrpSpPr/>
          <p:nvPr/>
        </p:nvGrpSpPr>
        <p:grpSpPr>
          <a:xfrm>
            <a:off x="838201" y="1867148"/>
            <a:ext cx="2556353" cy="4268289"/>
            <a:chOff x="838201" y="1867148"/>
            <a:chExt cx="2556353" cy="4268289"/>
          </a:xfrm>
        </p:grpSpPr>
        <p:pic>
          <p:nvPicPr>
            <p:cNvPr id="6" name="Picture 5" descr="A screenshot of a cell phone&#10;&#10;Description generated with very high confidence">
              <a:extLst>
                <a:ext uri="{FF2B5EF4-FFF2-40B4-BE49-F238E27FC236}">
                  <a16:creationId xmlns:a16="http://schemas.microsoft.com/office/drawing/2014/main" id="{B03BB2EE-5388-443E-8D4D-5490FAFD3CE8}"/>
                </a:ext>
              </a:extLst>
            </p:cNvPr>
            <p:cNvPicPr>
              <a:picLocks noChangeAspect="1"/>
            </p:cNvPicPr>
            <p:nvPr/>
          </p:nvPicPr>
          <p:blipFill rotWithShape="1">
            <a:blip r:embed="rId3"/>
            <a:srcRect l="7476" t="17100" r="72420" b="21300"/>
            <a:stretch/>
          </p:blipFill>
          <p:spPr>
            <a:xfrm>
              <a:off x="838201" y="1867148"/>
              <a:ext cx="2476500" cy="4268289"/>
            </a:xfrm>
            <a:prstGeom prst="rect">
              <a:avLst/>
            </a:prstGeom>
          </p:spPr>
        </p:pic>
        <p:sp>
          <p:nvSpPr>
            <p:cNvPr id="3" name="TextBox 2">
              <a:extLst>
                <a:ext uri="{FF2B5EF4-FFF2-40B4-BE49-F238E27FC236}">
                  <a16:creationId xmlns:a16="http://schemas.microsoft.com/office/drawing/2014/main" id="{31DB9366-E500-4B39-BE86-F7CC0AB1B450}"/>
                </a:ext>
              </a:extLst>
            </p:cNvPr>
            <p:cNvSpPr txBox="1"/>
            <p:nvPr/>
          </p:nvSpPr>
          <p:spPr>
            <a:xfrm>
              <a:off x="1797485" y="2085584"/>
              <a:ext cx="1597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April 2014</a:t>
              </a:r>
            </a:p>
          </p:txBody>
        </p:sp>
      </p:grpSp>
      <p:sp>
        <p:nvSpPr>
          <p:cNvPr id="18" name="Rectangle 17">
            <a:extLst>
              <a:ext uri="{FF2B5EF4-FFF2-40B4-BE49-F238E27FC236}">
                <a16:creationId xmlns:a16="http://schemas.microsoft.com/office/drawing/2014/main" id="{7CE49FC8-A19C-44B6-99E7-41A6D65499ED}"/>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42E6A7F5-43DD-46CC-86B0-66C3A41816C6}"/>
              </a:ext>
            </a:extLst>
          </p:cNvPr>
          <p:cNvPicPr>
            <a:picLocks noChangeAspect="1"/>
          </p:cNvPicPr>
          <p:nvPr/>
        </p:nvPicPr>
        <p:blipFill rotWithShape="1">
          <a:blip r:embed="rId4"/>
          <a:srcRect l="11078" t="14292" r="24106" b="5969"/>
          <a:stretch/>
        </p:blipFill>
        <p:spPr>
          <a:xfrm>
            <a:off x="828674" y="2548396"/>
            <a:ext cx="2563073" cy="1773668"/>
          </a:xfrm>
          <a:prstGeom prst="rect">
            <a:avLst/>
          </a:prstGeom>
          <a:effectLst>
            <a:softEdge rad="63500"/>
          </a:effectLst>
        </p:spPr>
      </p:pic>
      <p:sp>
        <p:nvSpPr>
          <p:cNvPr id="12" name="TextBox 11">
            <a:extLst>
              <a:ext uri="{FF2B5EF4-FFF2-40B4-BE49-F238E27FC236}">
                <a16:creationId xmlns:a16="http://schemas.microsoft.com/office/drawing/2014/main" id="{DDA380D5-C8BF-4B47-B1B7-57AD30F45CF5}"/>
              </a:ext>
            </a:extLst>
          </p:cNvPr>
          <p:cNvSpPr txBox="1"/>
          <p:nvPr/>
        </p:nvSpPr>
        <p:spPr>
          <a:xfrm>
            <a:off x="5836920" y="3566160"/>
            <a:ext cx="2110740" cy="175432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IMMIGRATION HEALTH SURCHARGE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£400 per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per year</a:t>
            </a:r>
          </a:p>
        </p:txBody>
      </p:sp>
      <p:grpSp>
        <p:nvGrpSpPr>
          <p:cNvPr id="21" name="Group 20">
            <a:extLst>
              <a:ext uri="{FF2B5EF4-FFF2-40B4-BE49-F238E27FC236}">
                <a16:creationId xmlns:a16="http://schemas.microsoft.com/office/drawing/2014/main" id="{9BE2F3D6-1D8F-472E-B5FE-A749EF628D6F}"/>
              </a:ext>
            </a:extLst>
          </p:cNvPr>
          <p:cNvGrpSpPr/>
          <p:nvPr/>
        </p:nvGrpSpPr>
        <p:grpSpPr>
          <a:xfrm>
            <a:off x="8070943" y="3974792"/>
            <a:ext cx="2417444" cy="1873585"/>
            <a:chOff x="8070943" y="3974792"/>
            <a:chExt cx="2417444" cy="1873585"/>
          </a:xfrm>
        </p:grpSpPr>
        <p:pic>
          <p:nvPicPr>
            <p:cNvPr id="20" name="Picture 19">
              <a:extLst>
                <a:ext uri="{FF2B5EF4-FFF2-40B4-BE49-F238E27FC236}">
                  <a16:creationId xmlns:a16="http://schemas.microsoft.com/office/drawing/2014/main" id="{D046A892-FB1D-4772-BC69-5BD220E33ECC}"/>
                </a:ext>
              </a:extLst>
            </p:cNvPr>
            <p:cNvPicPr>
              <a:picLocks noChangeAspect="1"/>
            </p:cNvPicPr>
            <p:nvPr/>
          </p:nvPicPr>
          <p:blipFill rotWithShape="1">
            <a:blip r:embed="rId5"/>
            <a:srcRect l="1326" t="1" r="5023" b="-13558"/>
            <a:stretch/>
          </p:blipFill>
          <p:spPr>
            <a:xfrm>
              <a:off x="8070943" y="3974792"/>
              <a:ext cx="2394820" cy="1643226"/>
            </a:xfrm>
            <a:prstGeom prst="rect">
              <a:avLst/>
            </a:prstGeom>
          </p:spPr>
        </p:pic>
        <p:sp>
          <p:nvSpPr>
            <p:cNvPr id="24" name="TextBox 23">
              <a:extLst>
                <a:ext uri="{FF2B5EF4-FFF2-40B4-BE49-F238E27FC236}">
                  <a16:creationId xmlns:a16="http://schemas.microsoft.com/office/drawing/2014/main" id="{9EAD6411-F12C-4A5E-BEEF-5ADC79F1F7E6}"/>
                </a:ext>
              </a:extLst>
            </p:cNvPr>
            <p:cNvSpPr txBox="1"/>
            <p:nvPr/>
          </p:nvSpPr>
          <p:spPr>
            <a:xfrm>
              <a:off x="8124824" y="5479045"/>
              <a:ext cx="2363563"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CHARGE = 150% COST</a:t>
              </a:r>
            </a:p>
          </p:txBody>
        </p:sp>
      </p:grpSp>
      <p:grpSp>
        <p:nvGrpSpPr>
          <p:cNvPr id="9219" name="Group 9218">
            <a:extLst>
              <a:ext uri="{FF2B5EF4-FFF2-40B4-BE49-F238E27FC236}">
                <a16:creationId xmlns:a16="http://schemas.microsoft.com/office/drawing/2014/main" id="{3FC33D05-4CE1-4A7B-B972-66C6A4F0982E}"/>
              </a:ext>
            </a:extLst>
          </p:cNvPr>
          <p:cNvGrpSpPr/>
          <p:nvPr/>
        </p:nvGrpSpPr>
        <p:grpSpPr>
          <a:xfrm>
            <a:off x="2907774" y="2956567"/>
            <a:ext cx="2713220" cy="3747589"/>
            <a:chOff x="2907774" y="2956567"/>
            <a:chExt cx="2713220" cy="3747589"/>
          </a:xfrm>
        </p:grpSpPr>
        <p:grpSp>
          <p:nvGrpSpPr>
            <p:cNvPr id="9217" name="Group 9216">
              <a:extLst>
                <a:ext uri="{FF2B5EF4-FFF2-40B4-BE49-F238E27FC236}">
                  <a16:creationId xmlns:a16="http://schemas.microsoft.com/office/drawing/2014/main" id="{FAD6DA81-F93D-4E93-A132-3A7EED1F4B88}"/>
                </a:ext>
              </a:extLst>
            </p:cNvPr>
            <p:cNvGrpSpPr/>
            <p:nvPr/>
          </p:nvGrpSpPr>
          <p:grpSpPr>
            <a:xfrm>
              <a:off x="2907774" y="2956567"/>
              <a:ext cx="2713220" cy="2740914"/>
              <a:chOff x="2907774" y="2956567"/>
              <a:chExt cx="2713220" cy="2740914"/>
            </a:xfrm>
          </p:grpSpPr>
          <p:grpSp>
            <p:nvGrpSpPr>
              <p:cNvPr id="11" name="Group 10">
                <a:extLst>
                  <a:ext uri="{FF2B5EF4-FFF2-40B4-BE49-F238E27FC236}">
                    <a16:creationId xmlns:a16="http://schemas.microsoft.com/office/drawing/2014/main" id="{085FD00F-7664-409D-BE2D-599439478D73}"/>
                  </a:ext>
                </a:extLst>
              </p:cNvPr>
              <p:cNvGrpSpPr/>
              <p:nvPr/>
            </p:nvGrpSpPr>
            <p:grpSpPr>
              <a:xfrm>
                <a:off x="3314701" y="2956567"/>
                <a:ext cx="2306293" cy="2082659"/>
                <a:chOff x="3314701" y="2956567"/>
                <a:chExt cx="2306293" cy="2082659"/>
              </a:xfrm>
            </p:grpSpPr>
            <p:pic>
              <p:nvPicPr>
                <p:cNvPr id="9218" name="Picture 2" descr="Image result for nhs spine">
                  <a:extLst>
                    <a:ext uri="{FF2B5EF4-FFF2-40B4-BE49-F238E27FC236}">
                      <a16:creationId xmlns:a16="http://schemas.microsoft.com/office/drawing/2014/main" id="{B3EAB90B-2CA1-4162-9A21-AAB2AB78CC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52" t="-11808" r="9109" b="11808"/>
                <a:stretch/>
              </p:blipFill>
              <p:spPr bwMode="auto">
                <a:xfrm>
                  <a:off x="3314701" y="3136162"/>
                  <a:ext cx="2229246" cy="19030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434531-A05B-49C4-97E8-0D07A4CC40BE}"/>
                    </a:ext>
                  </a:extLst>
                </p:cNvPr>
                <p:cNvSpPr txBox="1"/>
                <p:nvPr/>
              </p:nvSpPr>
              <p:spPr>
                <a:xfrm>
                  <a:off x="3391747" y="2956567"/>
                  <a:ext cx="2229247" cy="369332"/>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NOT ELIGIBLE</a:t>
                  </a:r>
                </a:p>
              </p:txBody>
            </p:sp>
          </p:grpSp>
          <p:pic>
            <p:nvPicPr>
              <p:cNvPr id="9216" name="Picture 9215">
                <a:extLst>
                  <a:ext uri="{FF2B5EF4-FFF2-40B4-BE49-F238E27FC236}">
                    <a16:creationId xmlns:a16="http://schemas.microsoft.com/office/drawing/2014/main" id="{6B201A93-4D85-45AC-A429-6E962EEBD452}"/>
                  </a:ext>
                </a:extLst>
              </p:cNvPr>
              <p:cNvPicPr>
                <a:picLocks noChangeAspect="1"/>
              </p:cNvPicPr>
              <p:nvPr/>
            </p:nvPicPr>
            <p:blipFill rotWithShape="1">
              <a:blip r:embed="rId7"/>
              <a:srcRect b="9921"/>
              <a:stretch/>
            </p:blipFill>
            <p:spPr>
              <a:xfrm>
                <a:off x="2907774" y="4516380"/>
                <a:ext cx="1679267" cy="1181101"/>
              </a:xfrm>
              <a:prstGeom prst="rect">
                <a:avLst/>
              </a:prstGeom>
            </p:spPr>
          </p:pic>
        </p:grpSp>
        <p:pic>
          <p:nvPicPr>
            <p:cNvPr id="37" name="Picture 36">
              <a:extLst>
                <a:ext uri="{FF2B5EF4-FFF2-40B4-BE49-F238E27FC236}">
                  <a16:creationId xmlns:a16="http://schemas.microsoft.com/office/drawing/2014/main" id="{AC727B9E-1761-40E8-94CA-B6036A51A3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7583" y="5099608"/>
              <a:ext cx="1203411" cy="1604548"/>
            </a:xfrm>
            <a:prstGeom prst="rect">
              <a:avLst/>
            </a:prstGeom>
          </p:spPr>
        </p:pic>
      </p:grpSp>
    </p:spTree>
    <p:extLst>
      <p:ext uri="{BB962C8B-B14F-4D97-AF65-F5344CB8AC3E}">
        <p14:creationId xmlns:p14="http://schemas.microsoft.com/office/powerpoint/2010/main" val="14420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5E505F-C7FC-49FB-8B08-D9A2084DFCF4}"/>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1CCC271-394A-41D3-9944-AEAC97B85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247" t="18254" r="35746" b="6814"/>
          <a:stretch/>
        </p:blipFill>
        <p:spPr bwMode="auto">
          <a:xfrm>
            <a:off x="510540" y="329072"/>
            <a:ext cx="4416103" cy="619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04286C3C-4270-4707-B0B0-1A022894F1FA}"/>
              </a:ext>
            </a:extLst>
          </p:cNvPr>
          <p:cNvSpPr txBox="1">
            <a:spLocks/>
          </p:cNvSpPr>
          <p:nvPr/>
        </p:nvSpPr>
        <p:spPr>
          <a:xfrm>
            <a:off x="5802943" y="1623910"/>
            <a:ext cx="4525809" cy="34243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BE06D-192E-43A7-87A8-D765DCEA13FE}"/>
              </a:ext>
            </a:extLst>
          </p:cNvPr>
          <p:cNvSpPr txBox="1">
            <a:spLocks/>
          </p:cNvSpPr>
          <p:nvPr/>
        </p:nvSpPr>
        <p:spPr>
          <a:xfrm>
            <a:off x="5295900" y="480910"/>
            <a:ext cx="11482193"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5333" b="1" i="1" u="none" strike="noStrike" kern="1200" cap="none" spc="0" normalizeH="0" baseline="0" noProof="0">
                <a:ln>
                  <a:noFill/>
                </a:ln>
                <a:solidFill>
                  <a:srgbClr val="002060"/>
                </a:solidFill>
                <a:effectLst/>
                <a:uLnTx/>
                <a:uFillTx/>
                <a:latin typeface="Calibri Light" panose="020F0302020204030204"/>
                <a:ea typeface="+mj-ea"/>
                <a:cs typeface="+mj-cs"/>
              </a:rPr>
              <a:t>Data sharing</a:t>
            </a:r>
          </a:p>
        </p:txBody>
      </p:sp>
      <p:sp>
        <p:nvSpPr>
          <p:cNvPr id="10" name="Content Placeholder 6">
            <a:extLst>
              <a:ext uri="{FF2B5EF4-FFF2-40B4-BE49-F238E27FC236}">
                <a16:creationId xmlns:a16="http://schemas.microsoft.com/office/drawing/2014/main" id="{2408BC20-F0B4-4252-8124-C4C71187668F}"/>
              </a:ext>
            </a:extLst>
          </p:cNvPr>
          <p:cNvSpPr txBox="1">
            <a:spLocks/>
          </p:cNvSpPr>
          <p:nvPr/>
        </p:nvSpPr>
        <p:spPr>
          <a:xfrm>
            <a:off x="5960292" y="1623910"/>
            <a:ext cx="4067628" cy="45426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Deters health-seeking: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Threat to individual 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Threat to public 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Threat to public health surveillance systems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Delayed care is more expensive care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Potter JL, Journal of Public Health 2017</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863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othing&#10;&#10;Description generated with high confidence">
            <a:extLst>
              <a:ext uri="{FF2B5EF4-FFF2-40B4-BE49-F238E27FC236}">
                <a16:creationId xmlns:a16="http://schemas.microsoft.com/office/drawing/2014/main" id="{21DA18D4-6C9D-45EF-9CA3-FE56C1AA53FB}"/>
              </a:ext>
            </a:extLst>
          </p:cNvPr>
          <p:cNvPicPr>
            <a:picLocks noChangeAspect="1"/>
          </p:cNvPicPr>
          <p:nvPr/>
        </p:nvPicPr>
        <p:blipFill>
          <a:blip r:embed="rId3"/>
          <a:stretch>
            <a:fillRect/>
          </a:stretch>
        </p:blipFill>
        <p:spPr>
          <a:xfrm>
            <a:off x="616747" y="1242051"/>
            <a:ext cx="3564727" cy="4373897"/>
          </a:xfrm>
          <a:prstGeom prst="rect">
            <a:avLst/>
          </a:prstGeom>
        </p:spPr>
      </p:pic>
      <p:pic>
        <p:nvPicPr>
          <p:cNvPr id="5" name="Picture 4" descr="A picture containing clothing&#10;&#10;Description generated with high confidence">
            <a:extLst>
              <a:ext uri="{FF2B5EF4-FFF2-40B4-BE49-F238E27FC236}">
                <a16:creationId xmlns:a16="http://schemas.microsoft.com/office/drawing/2014/main" id="{E798F7C9-39BA-4440-9B4A-637E33DC2E51}"/>
              </a:ext>
            </a:extLst>
          </p:cNvPr>
          <p:cNvPicPr>
            <a:picLocks noChangeAspect="1"/>
          </p:cNvPicPr>
          <p:nvPr/>
        </p:nvPicPr>
        <p:blipFill>
          <a:blip r:embed="rId4"/>
          <a:stretch>
            <a:fillRect/>
          </a:stretch>
        </p:blipFill>
        <p:spPr>
          <a:xfrm>
            <a:off x="4445800" y="1242051"/>
            <a:ext cx="3564727" cy="4373897"/>
          </a:xfrm>
          <a:prstGeom prst="rect">
            <a:avLst/>
          </a:prstGeom>
        </p:spPr>
      </p:pic>
      <p:pic>
        <p:nvPicPr>
          <p:cNvPr id="6" name="Picture 5" descr="A screenshot of a person&#10;&#10;Description generated with very high confidence">
            <a:extLst>
              <a:ext uri="{FF2B5EF4-FFF2-40B4-BE49-F238E27FC236}">
                <a16:creationId xmlns:a16="http://schemas.microsoft.com/office/drawing/2014/main" id="{05ED4A7A-4617-4B03-96CA-4032F62E3500}"/>
              </a:ext>
            </a:extLst>
          </p:cNvPr>
          <p:cNvPicPr>
            <a:picLocks noChangeAspect="1"/>
          </p:cNvPicPr>
          <p:nvPr/>
        </p:nvPicPr>
        <p:blipFill>
          <a:blip r:embed="rId5"/>
          <a:stretch>
            <a:fillRect/>
          </a:stretch>
        </p:blipFill>
        <p:spPr>
          <a:xfrm>
            <a:off x="8179148" y="1740213"/>
            <a:ext cx="3651432" cy="3377574"/>
          </a:xfrm>
          <a:prstGeom prst="rect">
            <a:avLst/>
          </a:prstGeom>
        </p:spPr>
      </p:pic>
      <p:sp>
        <p:nvSpPr>
          <p:cNvPr id="9" name="Rectangle 8">
            <a:extLst>
              <a:ext uri="{FF2B5EF4-FFF2-40B4-BE49-F238E27FC236}">
                <a16:creationId xmlns:a16="http://schemas.microsoft.com/office/drawing/2014/main" id="{ACC9F878-909B-4E91-9096-93B388D90DC6}"/>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60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FD0E-2988-477F-8685-7EFACF6869F1}"/>
              </a:ext>
            </a:extLst>
          </p:cNvPr>
          <p:cNvSpPr>
            <a:spLocks noGrp="1"/>
          </p:cNvSpPr>
          <p:nvPr>
            <p:ph type="title"/>
          </p:nvPr>
        </p:nvSpPr>
        <p:spPr/>
        <p:txBody>
          <a:bodyPr/>
          <a:lstStyle/>
          <a:p>
            <a:r>
              <a:rPr lang="en-GB" b="1">
                <a:solidFill>
                  <a:srgbClr val="002060"/>
                </a:solidFill>
              </a:rPr>
              <a:t>A threat to health?</a:t>
            </a:r>
          </a:p>
        </p:txBody>
      </p:sp>
      <p:sp>
        <p:nvSpPr>
          <p:cNvPr id="3" name="Content Placeholder 2">
            <a:extLst>
              <a:ext uri="{FF2B5EF4-FFF2-40B4-BE49-F238E27FC236}">
                <a16:creationId xmlns:a16="http://schemas.microsoft.com/office/drawing/2014/main" id="{AA865552-7F76-44C0-BBC1-7A57B88D8CA3}"/>
              </a:ext>
            </a:extLst>
          </p:cNvPr>
          <p:cNvSpPr>
            <a:spLocks noGrp="1"/>
          </p:cNvSpPr>
          <p:nvPr>
            <p:ph idx="1"/>
          </p:nvPr>
        </p:nvSpPr>
        <p:spPr>
          <a:xfrm>
            <a:off x="838200" y="1690688"/>
            <a:ext cx="5074227" cy="4667250"/>
          </a:xfrm>
        </p:spPr>
        <p:txBody>
          <a:bodyPr>
            <a:noAutofit/>
          </a:bodyPr>
          <a:lstStyle/>
          <a:p>
            <a:pPr marL="0" indent="0">
              <a:buNone/>
            </a:pPr>
            <a:endParaRPr lang="en-GB" sz="2400"/>
          </a:p>
          <a:p>
            <a:pPr marL="0" indent="0">
              <a:buNone/>
            </a:pPr>
            <a:r>
              <a:rPr lang="en-GB" sz="2400"/>
              <a:t>Migrants treated after the introduction of the visitor and migrant cost recovery programme were 37% more likely to have a delay in diagnosis than those treated before.</a:t>
            </a:r>
          </a:p>
          <a:p>
            <a:pPr marL="0" indent="0">
              <a:buNone/>
            </a:pPr>
            <a:endParaRPr lang="en-GB" sz="2400"/>
          </a:p>
          <a:p>
            <a:pPr marL="0" indent="0">
              <a:buNone/>
            </a:pPr>
            <a:r>
              <a:rPr lang="en-GB" sz="2400"/>
              <a:t>OR 1.37 (95% CI, 1.13-1.66, p&lt;0.0001)</a:t>
            </a:r>
          </a:p>
          <a:p>
            <a:pPr marL="0" indent="0">
              <a:buNone/>
            </a:pPr>
            <a:endParaRPr lang="en-GB" sz="2400"/>
          </a:p>
          <a:p>
            <a:pPr marL="0" indent="0">
              <a:buNone/>
            </a:pPr>
            <a:r>
              <a:rPr lang="en-GB" sz="2400"/>
              <a:t>Potter et al. 2020</a:t>
            </a:r>
          </a:p>
          <a:p>
            <a:pPr marL="0" indent="0">
              <a:buNone/>
            </a:pPr>
            <a:r>
              <a:rPr lang="en-GB" sz="2400" i="1"/>
              <a:t>BMC Public Health</a:t>
            </a:r>
          </a:p>
        </p:txBody>
      </p:sp>
      <p:sp>
        <p:nvSpPr>
          <p:cNvPr id="4" name="Rectangle 3">
            <a:extLst>
              <a:ext uri="{FF2B5EF4-FFF2-40B4-BE49-F238E27FC236}">
                <a16:creationId xmlns:a16="http://schemas.microsoft.com/office/drawing/2014/main" id="{08545719-7EB9-4EB0-9434-1A473C050EB5}"/>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7">
            <a:extLst>
              <a:ext uri="{FF2B5EF4-FFF2-40B4-BE49-F238E27FC236}">
                <a16:creationId xmlns:a16="http://schemas.microsoft.com/office/drawing/2014/main" id="{BD0DAD63-6FDB-4F3F-875D-5B25B0A14004}"/>
              </a:ext>
            </a:extLst>
          </p:cNvPr>
          <p:cNvSpPr txBox="1">
            <a:spLocks/>
          </p:cNvSpPr>
          <p:nvPr/>
        </p:nvSpPr>
        <p:spPr>
          <a:xfrm>
            <a:off x="6172200" y="1070547"/>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Within-group comparison pre and post law change </a:t>
            </a:r>
          </a:p>
        </p:txBody>
      </p:sp>
      <p:grpSp>
        <p:nvGrpSpPr>
          <p:cNvPr id="6" name="Group 5">
            <a:extLst>
              <a:ext uri="{FF2B5EF4-FFF2-40B4-BE49-F238E27FC236}">
                <a16:creationId xmlns:a16="http://schemas.microsoft.com/office/drawing/2014/main" id="{5F784170-E57D-43F0-8278-3AC91C6F4E84}"/>
              </a:ext>
            </a:extLst>
          </p:cNvPr>
          <p:cNvGrpSpPr/>
          <p:nvPr/>
        </p:nvGrpSpPr>
        <p:grpSpPr>
          <a:xfrm>
            <a:off x="6196014" y="2177020"/>
            <a:ext cx="5157786" cy="3815715"/>
            <a:chOff x="6172200" y="2715167"/>
            <a:chExt cx="5157786" cy="3815715"/>
          </a:xfrm>
        </p:grpSpPr>
        <p:grpSp>
          <p:nvGrpSpPr>
            <p:cNvPr id="7" name="Group 6">
              <a:extLst>
                <a:ext uri="{FF2B5EF4-FFF2-40B4-BE49-F238E27FC236}">
                  <a16:creationId xmlns:a16="http://schemas.microsoft.com/office/drawing/2014/main" id="{DEBE0101-C633-449D-B08F-0BDF0344D59D}"/>
                </a:ext>
              </a:extLst>
            </p:cNvPr>
            <p:cNvGrpSpPr/>
            <p:nvPr/>
          </p:nvGrpSpPr>
          <p:grpSpPr>
            <a:xfrm>
              <a:off x="6172200" y="2715167"/>
              <a:ext cx="5157786" cy="3815715"/>
              <a:chOff x="6172200" y="2715167"/>
              <a:chExt cx="5157786" cy="3815715"/>
            </a:xfrm>
          </p:grpSpPr>
          <p:pic>
            <p:nvPicPr>
              <p:cNvPr id="9" name="Content Placeholder 3">
                <a:extLst>
                  <a:ext uri="{FF2B5EF4-FFF2-40B4-BE49-F238E27FC236}">
                    <a16:creationId xmlns:a16="http://schemas.microsoft.com/office/drawing/2014/main" id="{BF7CC54E-DD59-499B-8D4F-904C92D8786D}"/>
                  </a:ext>
                </a:extLst>
              </p:cNvPr>
              <p:cNvPicPr>
                <a:picLocks/>
              </p:cNvPicPr>
              <p:nvPr/>
            </p:nvPicPr>
            <p:blipFill>
              <a:blip r:embed="rId3"/>
              <a:stretch>
                <a:fillRect/>
              </a:stretch>
            </p:blipFill>
            <p:spPr>
              <a:xfrm>
                <a:off x="6172200" y="2715167"/>
                <a:ext cx="5157786" cy="3815715"/>
              </a:xfrm>
              <a:prstGeom prst="rect">
                <a:avLst/>
              </a:prstGeom>
            </p:spPr>
          </p:pic>
          <p:sp>
            <p:nvSpPr>
              <p:cNvPr id="10" name="TextBox 9">
                <a:extLst>
                  <a:ext uri="{FF2B5EF4-FFF2-40B4-BE49-F238E27FC236}">
                    <a16:creationId xmlns:a16="http://schemas.microsoft.com/office/drawing/2014/main" id="{7D96477C-D015-4844-B527-3A1B4743F1F5}"/>
                  </a:ext>
                </a:extLst>
              </p:cNvPr>
              <p:cNvSpPr txBox="1"/>
              <p:nvPr/>
            </p:nvSpPr>
            <p:spPr>
              <a:xfrm>
                <a:off x="7176135" y="4437947"/>
                <a:ext cx="1005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P&lt;0.001</a:t>
                </a:r>
              </a:p>
            </p:txBody>
          </p:sp>
        </p:grpSp>
        <p:sp>
          <p:nvSpPr>
            <p:cNvPr id="8" name="TextBox 7">
              <a:extLst>
                <a:ext uri="{FF2B5EF4-FFF2-40B4-BE49-F238E27FC236}">
                  <a16:creationId xmlns:a16="http://schemas.microsoft.com/office/drawing/2014/main" id="{330679B8-68FE-4C72-A359-0FAABDF81836}"/>
                </a:ext>
              </a:extLst>
            </p:cNvPr>
            <p:cNvSpPr txBox="1"/>
            <p:nvPr/>
          </p:nvSpPr>
          <p:spPr>
            <a:xfrm>
              <a:off x="9717405" y="4437947"/>
              <a:ext cx="1005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 0.307</a:t>
              </a:r>
            </a:p>
          </p:txBody>
        </p:sp>
      </p:grpSp>
    </p:spTree>
    <p:extLst>
      <p:ext uri="{BB962C8B-B14F-4D97-AF65-F5344CB8AC3E}">
        <p14:creationId xmlns:p14="http://schemas.microsoft.com/office/powerpoint/2010/main" val="278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22705B-F2DE-4C48-9290-8A253F3ED949}"/>
              </a:ext>
            </a:extLst>
          </p:cNvPr>
          <p:cNvPicPr>
            <a:picLocks noChangeAspect="1"/>
          </p:cNvPicPr>
          <p:nvPr/>
        </p:nvPicPr>
        <p:blipFill>
          <a:blip r:embed="rId3"/>
          <a:stretch>
            <a:fillRect/>
          </a:stretch>
        </p:blipFill>
        <p:spPr>
          <a:xfrm>
            <a:off x="5016174" y="248156"/>
            <a:ext cx="4801767" cy="3329225"/>
          </a:xfrm>
          <a:prstGeom prst="rect">
            <a:avLst/>
          </a:prstGeom>
        </p:spPr>
      </p:pic>
      <p:pic>
        <p:nvPicPr>
          <p:cNvPr id="3" name="Picture 2">
            <a:extLst>
              <a:ext uri="{FF2B5EF4-FFF2-40B4-BE49-F238E27FC236}">
                <a16:creationId xmlns:a16="http://schemas.microsoft.com/office/drawing/2014/main" id="{51653FB6-ED65-4961-BAFC-DAEC66A37982}"/>
              </a:ext>
            </a:extLst>
          </p:cNvPr>
          <p:cNvPicPr>
            <a:picLocks noChangeAspect="1"/>
          </p:cNvPicPr>
          <p:nvPr/>
        </p:nvPicPr>
        <p:blipFill>
          <a:blip r:embed="rId4"/>
          <a:stretch>
            <a:fillRect/>
          </a:stretch>
        </p:blipFill>
        <p:spPr>
          <a:xfrm>
            <a:off x="542925" y="562228"/>
            <a:ext cx="4056483" cy="5733544"/>
          </a:xfrm>
          <a:prstGeom prst="rect">
            <a:avLst/>
          </a:prstGeom>
        </p:spPr>
      </p:pic>
      <p:pic>
        <p:nvPicPr>
          <p:cNvPr id="1028" name="Picture 4" descr="Google Shape;270;p49">
            <a:extLst>
              <a:ext uri="{FF2B5EF4-FFF2-40B4-BE49-F238E27FC236}">
                <a16:creationId xmlns:a16="http://schemas.microsoft.com/office/drawing/2014/main" id="{A8070964-83A2-4481-8F14-96F32B01C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1300" y="3114928"/>
            <a:ext cx="5151125" cy="3329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BFD536-3633-4530-98C7-C45CF1B575AC}"/>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158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2-05 at 19.29.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43" y="3652645"/>
            <a:ext cx="2436878" cy="1707051"/>
          </a:xfrm>
          <a:prstGeom prst="rect">
            <a:avLst/>
          </a:prstGeom>
        </p:spPr>
      </p:pic>
      <p:pic>
        <p:nvPicPr>
          <p:cNvPr id="1026" name="Picture 2" descr="https://i2.wp.com/www.medact.org/wp-content/uploads/2016/06/refugee-solid.jpg?resize=1024%2C474&amp;ssl=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1961" y="4230599"/>
            <a:ext cx="3988934" cy="18464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cal Justic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460" y="5950675"/>
            <a:ext cx="4040535" cy="5958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8014001" y="3343123"/>
            <a:ext cx="2771775" cy="1000125"/>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88840" y="2117353"/>
            <a:ext cx="2457450" cy="1857375"/>
          </a:xfrm>
          <a:prstGeom prst="rect">
            <a:avLst/>
          </a:prstGeom>
        </p:spPr>
      </p:pic>
      <p:sp>
        <p:nvSpPr>
          <p:cNvPr id="11" name="AutoShape 6" descr="Image result for doctors of the world"/>
          <p:cNvSpPr>
            <a:spLocks noChangeAspect="1" noChangeArrowheads="1"/>
          </p:cNvSpPr>
          <p:nvPr/>
        </p:nvSpPr>
        <p:spPr bwMode="auto">
          <a:xfrm>
            <a:off x="6456040" y="226842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Image result for doctors of the wor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3975" y="5458687"/>
            <a:ext cx="1355439" cy="1341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AC1CAB2-2DD2-4C79-8E0F-C4860E8AE717}"/>
              </a:ext>
            </a:extLst>
          </p:cNvPr>
          <p:cNvPicPr>
            <a:picLocks noChangeAspect="1"/>
          </p:cNvPicPr>
          <p:nvPr/>
        </p:nvPicPr>
        <p:blipFill>
          <a:blip r:embed="rId9"/>
          <a:stretch>
            <a:fillRect/>
          </a:stretch>
        </p:blipFill>
        <p:spPr>
          <a:xfrm>
            <a:off x="497173" y="5525106"/>
            <a:ext cx="1975259" cy="1041965"/>
          </a:xfrm>
          <a:prstGeom prst="rect">
            <a:avLst/>
          </a:prstGeom>
        </p:spPr>
      </p:pic>
      <p:pic>
        <p:nvPicPr>
          <p:cNvPr id="8" name="Picture 7">
            <a:extLst>
              <a:ext uri="{FF2B5EF4-FFF2-40B4-BE49-F238E27FC236}">
                <a16:creationId xmlns:a16="http://schemas.microsoft.com/office/drawing/2014/main" id="{93AC3E33-471A-423E-AF67-A3BBA08FC82A}"/>
              </a:ext>
            </a:extLst>
          </p:cNvPr>
          <p:cNvPicPr>
            <a:picLocks noChangeAspect="1"/>
          </p:cNvPicPr>
          <p:nvPr/>
        </p:nvPicPr>
        <p:blipFill>
          <a:blip r:embed="rId10"/>
          <a:stretch>
            <a:fillRect/>
          </a:stretch>
        </p:blipFill>
        <p:spPr>
          <a:xfrm>
            <a:off x="420914" y="1454028"/>
            <a:ext cx="2044073" cy="1054794"/>
          </a:xfrm>
          <a:prstGeom prst="rect">
            <a:avLst/>
          </a:prstGeom>
        </p:spPr>
      </p:pic>
      <p:sp>
        <p:nvSpPr>
          <p:cNvPr id="12" name="Title 11">
            <a:extLst>
              <a:ext uri="{FF2B5EF4-FFF2-40B4-BE49-F238E27FC236}">
                <a16:creationId xmlns:a16="http://schemas.microsoft.com/office/drawing/2014/main" id="{5F1B95A8-EFC4-4F67-AD28-AC0693CE0603}"/>
              </a:ext>
            </a:extLst>
          </p:cNvPr>
          <p:cNvSpPr>
            <a:spLocks noGrp="1"/>
          </p:cNvSpPr>
          <p:nvPr>
            <p:ph type="title"/>
          </p:nvPr>
        </p:nvSpPr>
        <p:spPr>
          <a:xfrm>
            <a:off x="420914" y="271257"/>
            <a:ext cx="11146971" cy="1325563"/>
          </a:xfrm>
        </p:spPr>
        <p:txBody>
          <a:bodyPr/>
          <a:lstStyle/>
          <a:p>
            <a:r>
              <a:rPr lang="en-GB" b="1">
                <a:solidFill>
                  <a:srgbClr val="002060"/>
                </a:solidFill>
              </a:rPr>
              <a:t>Thank you...</a:t>
            </a:r>
          </a:p>
        </p:txBody>
      </p:sp>
      <p:pic>
        <p:nvPicPr>
          <p:cNvPr id="2" name="Picture 1"/>
          <p:cNvPicPr>
            <a:picLocks noChangeAspect="1"/>
          </p:cNvPicPr>
          <p:nvPr/>
        </p:nvPicPr>
        <p:blipFill>
          <a:blip r:embed="rId11">
            <a:clrChange>
              <a:clrFrom>
                <a:srgbClr val="FFFFFF"/>
              </a:clrFrom>
              <a:clrTo>
                <a:srgbClr val="FFFFFF">
                  <a:alpha val="0"/>
                </a:srgbClr>
              </a:clrTo>
            </a:clrChange>
          </a:blip>
          <a:stretch>
            <a:fillRect/>
          </a:stretch>
        </p:blipFill>
        <p:spPr>
          <a:xfrm>
            <a:off x="8168247" y="1309517"/>
            <a:ext cx="3807984" cy="1054794"/>
          </a:xfrm>
          <a:prstGeom prst="rect">
            <a:avLst/>
          </a:prstGeom>
        </p:spPr>
      </p:pic>
      <p:pic>
        <p:nvPicPr>
          <p:cNvPr id="3" name="Picture 2"/>
          <p:cNvPicPr>
            <a:picLocks noChangeAspect="1"/>
          </p:cNvPicPr>
          <p:nvPr/>
        </p:nvPicPr>
        <p:blipFill>
          <a:blip r:embed="rId12"/>
          <a:stretch>
            <a:fillRect/>
          </a:stretch>
        </p:blipFill>
        <p:spPr>
          <a:xfrm>
            <a:off x="8116426" y="2531148"/>
            <a:ext cx="3682896" cy="657660"/>
          </a:xfrm>
          <a:prstGeom prst="rect">
            <a:avLst/>
          </a:prstGeom>
        </p:spPr>
      </p:pic>
      <p:pic>
        <p:nvPicPr>
          <p:cNvPr id="16" name="Picture 15"/>
          <p:cNvPicPr>
            <a:picLocks noChangeAspect="1"/>
          </p:cNvPicPr>
          <p:nvPr/>
        </p:nvPicPr>
        <p:blipFill>
          <a:blip r:embed="rId13"/>
          <a:stretch>
            <a:fillRect/>
          </a:stretch>
        </p:blipFill>
        <p:spPr>
          <a:xfrm>
            <a:off x="4161314" y="5797253"/>
            <a:ext cx="1291606" cy="902684"/>
          </a:xfrm>
          <a:prstGeom prst="rect">
            <a:avLst/>
          </a:prstGeom>
        </p:spPr>
      </p:pic>
      <p:pic>
        <p:nvPicPr>
          <p:cNvPr id="20" name="Picture 2" descr="https://www.mrc.ac.uk/mrc/assets/Image/MRC%20logos/MRCLogo_RGB.png">
            <a:extLst>
              <a:ext uri="{FF2B5EF4-FFF2-40B4-BE49-F238E27FC236}">
                <a16:creationId xmlns:a16="http://schemas.microsoft.com/office/drawing/2014/main" id="{3BA6818C-72C9-4B44-9699-45523719340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3139" y="358779"/>
            <a:ext cx="2080809" cy="9155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Image result for queen mary university of london logo">
            <a:extLst>
              <a:ext uri="{FF2B5EF4-FFF2-40B4-BE49-F238E27FC236}">
                <a16:creationId xmlns:a16="http://schemas.microsoft.com/office/drawing/2014/main" id="{69932BA0-E0F6-40BF-AFFE-55373C233B5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22097" y="344605"/>
            <a:ext cx="3138337" cy="836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79391A-64B5-4CFD-A334-165AF57D05C9}"/>
              </a:ext>
            </a:extLst>
          </p:cNvPr>
          <p:cNvPicPr>
            <a:picLocks noChangeAspect="1"/>
          </p:cNvPicPr>
          <p:nvPr/>
        </p:nvPicPr>
        <p:blipFill>
          <a:blip r:embed="rId16"/>
          <a:stretch>
            <a:fillRect/>
          </a:stretch>
        </p:blipFill>
        <p:spPr>
          <a:xfrm>
            <a:off x="10166995" y="4425736"/>
            <a:ext cx="1704758" cy="933960"/>
          </a:xfrm>
          <a:prstGeom prst="rect">
            <a:avLst/>
          </a:prstGeom>
        </p:spPr>
      </p:pic>
      <p:pic>
        <p:nvPicPr>
          <p:cNvPr id="5122" name="Picture 2" descr="Card image cap">
            <a:extLst>
              <a:ext uri="{FF2B5EF4-FFF2-40B4-BE49-F238E27FC236}">
                <a16:creationId xmlns:a16="http://schemas.microsoft.com/office/drawing/2014/main" id="{79B01F66-5061-4A26-9652-77183259900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38867" y="2007212"/>
            <a:ext cx="4836803" cy="214969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eighton pierce glynn">
            <a:extLst>
              <a:ext uri="{FF2B5EF4-FFF2-40B4-BE49-F238E27FC236}">
                <a16:creationId xmlns:a16="http://schemas.microsoft.com/office/drawing/2014/main" id="{88A2946A-A3EE-44B5-8F37-EFAAB8304D1E}"/>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3018" y="3010959"/>
            <a:ext cx="1373533" cy="137353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grants Organise">
            <a:extLst>
              <a:ext uri="{FF2B5EF4-FFF2-40B4-BE49-F238E27FC236}">
                <a16:creationId xmlns:a16="http://schemas.microsoft.com/office/drawing/2014/main" id="{5128875B-9CF7-4C03-ABB8-E1E4C65491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050835" y="4509361"/>
            <a:ext cx="262890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deborah swinglehurst">
            <a:extLst>
              <a:ext uri="{FF2B5EF4-FFF2-40B4-BE49-F238E27FC236}">
                <a16:creationId xmlns:a16="http://schemas.microsoft.com/office/drawing/2014/main" id="{E9353C39-A69F-4399-ABBE-ACA4A2F1804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513640" y="281690"/>
            <a:ext cx="653355" cy="816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professor chris griffiths">
            <a:extLst>
              <a:ext uri="{FF2B5EF4-FFF2-40B4-BE49-F238E27FC236}">
                <a16:creationId xmlns:a16="http://schemas.microsoft.com/office/drawing/2014/main" id="{34BB25BD-C73F-4F0F-8476-CD45297582F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29962" y="289788"/>
            <a:ext cx="589412" cy="7849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r veronica white">
            <a:extLst>
              <a:ext uri="{FF2B5EF4-FFF2-40B4-BE49-F238E27FC236}">
                <a16:creationId xmlns:a16="http://schemas.microsoft.com/office/drawing/2014/main" id="{9DEB356A-411C-467A-AC9B-7C3C5635A6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139950" y="311663"/>
            <a:ext cx="752253" cy="73568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F38A1E4-001A-4FF6-9A4E-3B0E9D92AA21}"/>
              </a:ext>
            </a:extLst>
          </p:cNvPr>
          <p:cNvSpPr/>
          <p:nvPr/>
        </p:nvSpPr>
        <p:spPr>
          <a:xfrm>
            <a:off x="0" y="0"/>
            <a:ext cx="12192000" cy="6858000"/>
          </a:xfrm>
          <a:prstGeom prst="rect">
            <a:avLst/>
          </a:prstGeom>
          <a:noFill/>
          <a:ln w="152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330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3065" y="1598744"/>
            <a:ext cx="475630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Labor migration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tuberculosis in Poland</a:t>
            </a:r>
          </a:p>
        </p:txBody>
      </p:sp>
      <p:grpSp>
        <p:nvGrpSpPr>
          <p:cNvPr id="3" name="Group 2"/>
          <p:cNvGrpSpPr/>
          <p:nvPr/>
        </p:nvGrpSpPr>
        <p:grpSpPr>
          <a:xfrm>
            <a:off x="5458693" y="1191491"/>
            <a:ext cx="6151417" cy="4100946"/>
            <a:chOff x="25556871" y="6021516"/>
            <a:chExt cx="16842690" cy="9291649"/>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6871" y="11080472"/>
              <a:ext cx="6080573" cy="405732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987"/>
            <a:stretch/>
          </p:blipFill>
          <p:spPr>
            <a:xfrm>
              <a:off x="32157154" y="11853472"/>
              <a:ext cx="5429694" cy="33557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6872" y="6021516"/>
              <a:ext cx="5993789" cy="4495342"/>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218973" y="6021516"/>
              <a:ext cx="10180588" cy="5720520"/>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6033" r="8805"/>
            <a:stretch/>
          </p:blipFill>
          <p:spPr>
            <a:xfrm>
              <a:off x="37783957" y="11853473"/>
              <a:ext cx="4615604" cy="3459692"/>
            </a:xfrm>
            <a:prstGeom prst="rect">
              <a:avLst/>
            </a:prstGeom>
          </p:spPr>
        </p:pic>
        <p:sp>
          <p:nvSpPr>
            <p:cNvPr id="9" name="TextBox 8"/>
            <p:cNvSpPr txBox="1"/>
            <p:nvPr/>
          </p:nvSpPr>
          <p:spPr>
            <a:xfrm>
              <a:off x="25556871" y="10516858"/>
              <a:ext cx="2579799" cy="5138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Photos: internet</a:t>
              </a:r>
            </a:p>
          </p:txBody>
        </p:sp>
      </p:grpSp>
      <p:sp>
        <p:nvSpPr>
          <p:cNvPr id="10" name="TextBox 9"/>
          <p:cNvSpPr txBox="1"/>
          <p:nvPr/>
        </p:nvSpPr>
        <p:spPr>
          <a:xfrm>
            <a:off x="434109" y="3335334"/>
            <a:ext cx="26423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Olena Rzhepishevska, PhD</a:t>
            </a:r>
          </a:p>
        </p:txBody>
      </p:sp>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9050422" y="6078499"/>
            <a:ext cx="2559688" cy="566069"/>
          </a:xfrm>
          <a:prstGeom prst="rect">
            <a:avLst/>
          </a:prstGeom>
        </p:spPr>
      </p:pic>
    </p:spTree>
    <p:extLst>
      <p:ext uri="{BB962C8B-B14F-4D97-AF65-F5344CB8AC3E}">
        <p14:creationId xmlns:p14="http://schemas.microsoft.com/office/powerpoint/2010/main" val="3866660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0337" t="21789" r="62934" b="63204"/>
          <a:stretch/>
        </p:blipFill>
        <p:spPr>
          <a:xfrm>
            <a:off x="750774" y="1743148"/>
            <a:ext cx="1886552" cy="2366838"/>
          </a:xfrm>
          <a:prstGeom prst="rect">
            <a:avLst/>
          </a:prstGeom>
        </p:spPr>
      </p:pic>
      <p:pic>
        <p:nvPicPr>
          <p:cNvPr id="6" name="Innova4TBLogo3 copia.png" descr="Innova4TBLogo3 copia.png"/>
          <p:cNvPicPr>
            <a:picLocks noChangeAspect="1"/>
          </p:cNvPicPr>
          <p:nvPr/>
        </p:nvPicPr>
        <p:blipFill rotWithShape="1">
          <a:blip r:embed="rId3"/>
          <a:srcRect t="14471" b="12905"/>
          <a:stretch/>
        </p:blipFill>
        <p:spPr>
          <a:xfrm>
            <a:off x="2828715" y="1910057"/>
            <a:ext cx="1852186" cy="1345125"/>
          </a:xfrm>
          <a:prstGeom prst="rect">
            <a:avLst/>
          </a:prstGeom>
          <a:ln w="12700">
            <a:miter lim="400000"/>
          </a:ln>
        </p:spPr>
      </p:pic>
      <p:pic>
        <p:nvPicPr>
          <p:cNvPr id="7" name="Picture 6"/>
          <p:cNvPicPr>
            <a:picLocks noChangeAspect="1"/>
          </p:cNvPicPr>
          <p:nvPr/>
        </p:nvPicPr>
        <p:blipFill rotWithShape="1">
          <a:blip r:embed="rId4"/>
          <a:srcRect l="38357" t="65002" r="39325" b="10569"/>
          <a:stretch/>
        </p:blipFill>
        <p:spPr>
          <a:xfrm>
            <a:off x="5188774" y="2060312"/>
            <a:ext cx="1497877" cy="922207"/>
          </a:xfrm>
          <a:prstGeom prst="rect">
            <a:avLst/>
          </a:prstGeom>
        </p:spPr>
      </p:pic>
      <p:pic>
        <p:nvPicPr>
          <p:cNvPr id="8" name="Picture 7"/>
          <p:cNvPicPr>
            <a:picLocks noChangeAspect="1"/>
          </p:cNvPicPr>
          <p:nvPr/>
        </p:nvPicPr>
        <p:blipFill rotWithShape="1">
          <a:blip r:embed="rId2"/>
          <a:srcRect l="21843" t="12456" r="55277" b="80093"/>
          <a:stretch/>
        </p:blipFill>
        <p:spPr>
          <a:xfrm>
            <a:off x="736181" y="406424"/>
            <a:ext cx="6415390" cy="1175208"/>
          </a:xfrm>
          <a:prstGeom prst="rect">
            <a:avLst/>
          </a:prstGeom>
        </p:spPr>
      </p:pic>
      <p:sp>
        <p:nvSpPr>
          <p:cNvPr id="10" name="TextBox 9"/>
          <p:cNvSpPr txBox="1"/>
          <p:nvPr/>
        </p:nvSpPr>
        <p:spPr>
          <a:xfrm>
            <a:off x="3088554" y="3647901"/>
            <a:ext cx="3893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 &amp; Health 2019 - 2020</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0971" y="4525772"/>
            <a:ext cx="1969265" cy="5913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7944" y="4361847"/>
            <a:ext cx="1088707" cy="974722"/>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3872" r="13243" b="4124"/>
          <a:stretch/>
        </p:blipFill>
        <p:spPr>
          <a:xfrm>
            <a:off x="7350712" y="408497"/>
            <a:ext cx="3751398" cy="5345757"/>
          </a:xfrm>
          <a:prstGeom prst="rect">
            <a:avLst/>
          </a:prstGeom>
        </p:spPr>
      </p:pic>
      <p:pic>
        <p:nvPicPr>
          <p:cNvPr id="14" name="Picture 13"/>
          <p:cNvPicPr/>
          <p:nvPr/>
        </p:nvPicPr>
        <p:blipFill>
          <a:blip r:embed="rId8"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
        <p:nvSpPr>
          <p:cNvPr id="15" name="TextBox 14"/>
          <p:cNvSpPr txBox="1"/>
          <p:nvPr/>
        </p:nvSpPr>
        <p:spPr>
          <a:xfrm>
            <a:off x="4235603" y="600561"/>
            <a:ext cx="238738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 with Bacteria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&amp; Metabolomics</a:t>
            </a:r>
          </a:p>
        </p:txBody>
      </p:sp>
      <p:sp>
        <p:nvSpPr>
          <p:cNvPr id="3" name="TextBox 2"/>
          <p:cNvSpPr txBox="1"/>
          <p:nvPr/>
        </p:nvSpPr>
        <p:spPr>
          <a:xfrm>
            <a:off x="2966615" y="5494221"/>
            <a:ext cx="42498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Daniel Kashnitsky – independent expert</a:t>
            </a:r>
          </a:p>
        </p:txBody>
      </p:sp>
    </p:spTree>
    <p:extLst>
      <p:ext uri="{BB962C8B-B14F-4D97-AF65-F5344CB8AC3E}">
        <p14:creationId xmlns:p14="http://schemas.microsoft.com/office/powerpoint/2010/main" val="1179962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830" t="17288" r="38293" b="22318"/>
          <a:stretch/>
        </p:blipFill>
        <p:spPr>
          <a:xfrm>
            <a:off x="2132397" y="946966"/>
            <a:ext cx="7192046" cy="5568550"/>
          </a:xfrm>
          <a:prstGeom prst="rect">
            <a:avLst/>
          </a:prstGeom>
        </p:spPr>
      </p:pic>
      <p:sp>
        <p:nvSpPr>
          <p:cNvPr id="4" name="TextBox 3"/>
          <p:cNvSpPr txBox="1"/>
          <p:nvPr/>
        </p:nvSpPr>
        <p:spPr>
          <a:xfrm>
            <a:off x="2045581" y="270575"/>
            <a:ext cx="75042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Europe - the Largest hub of international labor migration</a:t>
            </a:r>
          </a:p>
        </p:txBody>
      </p:sp>
      <p:sp>
        <p:nvSpPr>
          <p:cNvPr id="3" name="Oval 2"/>
          <p:cNvSpPr/>
          <p:nvPr/>
        </p:nvSpPr>
        <p:spPr>
          <a:xfrm>
            <a:off x="7649144" y="1376417"/>
            <a:ext cx="924140" cy="816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71638" y="6330850"/>
            <a:ext cx="10606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ILO, 2018</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7915528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54037" y="92364"/>
            <a:ext cx="59570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WHO European Region – 53 diverse countries</a:t>
            </a:r>
          </a:p>
        </p:txBody>
      </p:sp>
      <p:sp>
        <p:nvSpPr>
          <p:cNvPr id="7" name="Rectangle 6"/>
          <p:cNvSpPr/>
          <p:nvPr/>
        </p:nvSpPr>
        <p:spPr>
          <a:xfrm>
            <a:off x="443346" y="881490"/>
            <a:ext cx="450734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2"/>
          <a:srcRect l="30883" t="21189" r="23684" b="17875"/>
          <a:stretch/>
        </p:blipFill>
        <p:spPr>
          <a:xfrm>
            <a:off x="1764147" y="972228"/>
            <a:ext cx="7721600" cy="5825520"/>
          </a:xfrm>
          <a:prstGeom prst="rect">
            <a:avLst/>
          </a:prstGeom>
        </p:spPr>
      </p:pic>
      <p:pic>
        <p:nvPicPr>
          <p:cNvPr id="11" name="Picture 10"/>
          <p:cNvPicPr>
            <a:picLocks noChangeAspect="1"/>
          </p:cNvPicPr>
          <p:nvPr/>
        </p:nvPicPr>
        <p:blipFill rotWithShape="1">
          <a:blip r:embed="rId2"/>
          <a:srcRect l="21930" t="24245" r="70533" b="61796"/>
          <a:stretch/>
        </p:blipFill>
        <p:spPr>
          <a:xfrm>
            <a:off x="9513455" y="1440290"/>
            <a:ext cx="1386670" cy="1444656"/>
          </a:xfrm>
          <a:prstGeom prst="rect">
            <a:avLst/>
          </a:prstGeom>
        </p:spPr>
      </p:pic>
      <p:sp>
        <p:nvSpPr>
          <p:cNvPr id="12" name="TextBox 11"/>
          <p:cNvSpPr txBox="1"/>
          <p:nvPr/>
        </p:nvSpPr>
        <p:spPr>
          <a:xfrm>
            <a:off x="9551603" y="879868"/>
            <a:ext cx="2464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TB new cases &amp; relapses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13" name="Rectangle 12"/>
          <p:cNvSpPr/>
          <p:nvPr/>
        </p:nvSpPr>
        <p:spPr>
          <a:xfrm>
            <a:off x="1698291" y="2162618"/>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424245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Migrant related variables collected through The European Surveillance System (</a:t>
            </a:r>
            <a:r>
              <a:rPr lang="en-GB" altLang="ko-KR" sz="2900" dirty="0" err="1">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TESSy</a:t>
            </a:r>
            <a:r>
              <a:rPr lang="en-GB" altLang="ko-KR" sz="29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a:t>
            </a:r>
            <a:endParaRPr lang="en-GB" sz="2900" dirty="0">
              <a:latin typeface="Calibri" panose="020F0502020204030204" pitchFamily="34" charset="0"/>
            </a:endParaRPr>
          </a:p>
        </p:txBody>
      </p:sp>
      <p:graphicFrame>
        <p:nvGraphicFramePr>
          <p:cNvPr id="5" name="Table 4"/>
          <p:cNvGraphicFramePr>
            <a:graphicFrameLocks noGrp="1"/>
          </p:cNvGraphicFramePr>
          <p:nvPr/>
        </p:nvGraphicFramePr>
        <p:xfrm>
          <a:off x="432001" y="1268759"/>
          <a:ext cx="10684490" cy="4856169"/>
        </p:xfrm>
        <a:graphic>
          <a:graphicData uri="http://schemas.openxmlformats.org/drawingml/2006/table">
            <a:tbl>
              <a:tblPr firstRow="1" firstCol="1" bandRow="1"/>
              <a:tblGrid>
                <a:gridCol w="1083290">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Variable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HIV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TB</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HBV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HCV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Gonorrhoea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Syphilis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Measles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Rubella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Malaria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Chagas disease*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birth</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nationality</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Probable country of infection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Imported</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Region of origin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515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*Not under EU surveillance</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432000" y="2299064"/>
            <a:ext cx="1083291" cy="75764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Tree>
    <p:extLst>
      <p:ext uri="{BB962C8B-B14F-4D97-AF65-F5344CB8AC3E}">
        <p14:creationId xmlns:p14="http://schemas.microsoft.com/office/powerpoint/2010/main" val="3124967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ins Stock Illustration 66079666"/>
          <p:cNvPicPr>
            <a:picLocks noChangeAspect="1" noChangeArrowheads="1"/>
          </p:cNvPicPr>
          <p:nvPr/>
        </p:nvPicPr>
        <p:blipFill rotWithShape="1">
          <a:blip r:embed="rId2">
            <a:extLst>
              <a:ext uri="{28A0092B-C50C-407E-A947-70E740481C1C}">
                <a14:useLocalDpi xmlns:a14="http://schemas.microsoft.com/office/drawing/2010/main" val="0"/>
              </a:ext>
            </a:extLst>
          </a:blip>
          <a:srcRect b="6081"/>
          <a:stretch/>
        </p:blipFill>
        <p:spPr bwMode="auto">
          <a:xfrm>
            <a:off x="4507992" y="2027829"/>
            <a:ext cx="2877439" cy="27024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0160" y="2818574"/>
            <a:ext cx="236981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Calibri" panose="020F0502020204030204"/>
                <a:ea typeface="+mn-ea"/>
                <a:cs typeface="+mn-cs"/>
              </a:rPr>
              <a:t>Ukraine</a:t>
            </a:r>
          </a:p>
        </p:txBody>
      </p:sp>
      <p:sp>
        <p:nvSpPr>
          <p:cNvPr id="3" name="TextBox 2"/>
          <p:cNvSpPr txBox="1"/>
          <p:nvPr/>
        </p:nvSpPr>
        <p:spPr>
          <a:xfrm>
            <a:off x="8458200" y="2818574"/>
            <a:ext cx="211205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Calibri" panose="020F0502020204030204"/>
                <a:ea typeface="+mn-ea"/>
                <a:cs typeface="+mn-cs"/>
              </a:rPr>
              <a:t>Poland</a:t>
            </a:r>
          </a:p>
        </p:txBody>
      </p:sp>
      <p:sp>
        <p:nvSpPr>
          <p:cNvPr id="4" name="TextBox 3"/>
          <p:cNvSpPr txBox="1"/>
          <p:nvPr/>
        </p:nvSpPr>
        <p:spPr>
          <a:xfrm>
            <a:off x="1237634" y="5695857"/>
            <a:ext cx="93326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Similar population size                 Similar language                    Similar culture</a:t>
            </a:r>
          </a:p>
        </p:txBody>
      </p:sp>
      <p:sp>
        <p:nvSpPr>
          <p:cNvPr id="5" name="TextBox 4"/>
          <p:cNvSpPr txBox="1"/>
          <p:nvPr/>
        </p:nvSpPr>
        <p:spPr>
          <a:xfrm>
            <a:off x="379850" y="389033"/>
            <a:ext cx="115677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Ukrainians,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largest group of labor migrants in Poland – global phenomenon (OECD, Outlook 2018)</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244981"/>
            <a:ext cx="1900486" cy="417242"/>
          </a:xfrm>
          <a:prstGeom prst="rect">
            <a:avLst/>
          </a:prstGeom>
        </p:spPr>
      </p:pic>
    </p:spTree>
    <p:extLst>
      <p:ext uri="{BB962C8B-B14F-4D97-AF65-F5344CB8AC3E}">
        <p14:creationId xmlns:p14="http://schemas.microsoft.com/office/powerpoint/2010/main" val="3685608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77910" y="2360772"/>
            <a:ext cx="11364911" cy="2149716"/>
            <a:chOff x="328187" y="2145717"/>
            <a:chExt cx="11364911" cy="2149716"/>
          </a:xfrm>
        </p:grpSpPr>
        <p:sp>
          <p:nvSpPr>
            <p:cNvPr id="16" name="TextBox 15"/>
            <p:cNvSpPr txBox="1"/>
            <p:nvPr/>
          </p:nvSpPr>
          <p:spPr>
            <a:xfrm flipH="1">
              <a:off x="328187" y="3649102"/>
              <a:ext cx="35453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2008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Ukrainians don’t need work permit in Poland but a “declaration”</a:t>
              </a:r>
            </a:p>
          </p:txBody>
        </p:sp>
        <p:sp>
          <p:nvSpPr>
            <p:cNvPr id="17" name="TextBox 16"/>
            <p:cNvSpPr txBox="1"/>
            <p:nvPr/>
          </p:nvSpPr>
          <p:spPr>
            <a:xfrm>
              <a:off x="4519064" y="3649102"/>
              <a:ext cx="30881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labor migration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Ukraine - Poland peaks</a:t>
              </a:r>
            </a:p>
          </p:txBody>
        </p:sp>
        <p:sp>
          <p:nvSpPr>
            <p:cNvPr id="18" name="TextBox 17"/>
            <p:cNvSpPr txBox="1"/>
            <p:nvPr/>
          </p:nvSpPr>
          <p:spPr>
            <a:xfrm>
              <a:off x="6063117" y="2145717"/>
              <a:ext cx="26259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isa-free entry to 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for 90 days for Ukrainians</a:t>
              </a:r>
            </a:p>
          </p:txBody>
        </p:sp>
        <p:sp>
          <p:nvSpPr>
            <p:cNvPr id="19" name="TextBox 18"/>
            <p:cNvSpPr txBox="1"/>
            <p:nvPr/>
          </p:nvSpPr>
          <p:spPr>
            <a:xfrm>
              <a:off x="8860743" y="2188502"/>
              <a:ext cx="26312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Germany opens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Ukrainian labor workers</a:t>
              </a:r>
            </a:p>
          </p:txBody>
        </p:sp>
        <p:sp>
          <p:nvSpPr>
            <p:cNvPr id="20" name="TextBox 19"/>
            <p:cNvSpPr txBox="1"/>
            <p:nvPr/>
          </p:nvSpPr>
          <p:spPr>
            <a:xfrm>
              <a:off x="7781626" y="3631465"/>
              <a:ext cx="38380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more strict 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Regulations in Poland</a:t>
              </a:r>
            </a:p>
          </p:txBody>
        </p:sp>
        <p:cxnSp>
          <p:nvCxnSpPr>
            <p:cNvPr id="22" name="Straight Arrow Connector 21"/>
            <p:cNvCxnSpPr/>
            <p:nvPr/>
          </p:nvCxnSpPr>
          <p:spPr>
            <a:xfrm flipV="1">
              <a:off x="433137" y="3394418"/>
              <a:ext cx="11259961" cy="179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482860" y="497305"/>
            <a:ext cx="333937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Ukraine - Poland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Labor migration timeline</a:t>
            </a: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
        <p:nvSpPr>
          <p:cNvPr id="12" name="TextBox 11"/>
          <p:cNvSpPr txBox="1"/>
          <p:nvPr/>
        </p:nvSpPr>
        <p:spPr>
          <a:xfrm>
            <a:off x="2969631" y="2672924"/>
            <a:ext cx="1907169" cy="3769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revolution</a:t>
            </a:r>
          </a:p>
        </p:txBody>
      </p:sp>
    </p:spTree>
    <p:extLst>
      <p:ext uri="{BB962C8B-B14F-4D97-AF65-F5344CB8AC3E}">
        <p14:creationId xmlns:p14="http://schemas.microsoft.com/office/powerpoint/2010/main" val="36231513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 t="4248" r="1121" b="10292"/>
          <a:stretch/>
        </p:blipFill>
        <p:spPr>
          <a:xfrm>
            <a:off x="380549" y="583610"/>
            <a:ext cx="5738156" cy="3160297"/>
          </a:xfrm>
          <a:prstGeom prst="rect">
            <a:avLst/>
          </a:prstGeom>
        </p:spPr>
      </p:pic>
      <p:pic>
        <p:nvPicPr>
          <p:cNvPr id="4" name="Picture 3"/>
          <p:cNvPicPr>
            <a:picLocks noChangeAspect="1"/>
          </p:cNvPicPr>
          <p:nvPr/>
        </p:nvPicPr>
        <p:blipFill rotWithShape="1">
          <a:blip r:embed="rId3"/>
          <a:srcRect t="2918" b="11021"/>
          <a:stretch/>
        </p:blipFill>
        <p:spPr>
          <a:xfrm>
            <a:off x="346710" y="3655354"/>
            <a:ext cx="5701966" cy="3126945"/>
          </a:xfrm>
          <a:prstGeom prst="rect">
            <a:avLst/>
          </a:prstGeom>
        </p:spPr>
      </p:pic>
      <p:sp>
        <p:nvSpPr>
          <p:cNvPr id="5" name="TextBox 4"/>
          <p:cNvSpPr txBox="1"/>
          <p:nvPr/>
        </p:nvSpPr>
        <p:spPr>
          <a:xfrm>
            <a:off x="237085" y="8925"/>
            <a:ext cx="8635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TB country profiles (WHO) – Poland &amp; Ukraine follow similar curve</a:t>
            </a:r>
          </a:p>
        </p:txBody>
      </p:sp>
      <p:sp>
        <p:nvSpPr>
          <p:cNvPr id="6" name="TextBox 5"/>
          <p:cNvSpPr txBox="1"/>
          <p:nvPr/>
        </p:nvSpPr>
        <p:spPr>
          <a:xfrm>
            <a:off x="5001484" y="3748600"/>
            <a:ext cx="2105769"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Ukraine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40 </a:t>
            </a:r>
            <a:r>
              <a:rPr kumimoji="0" lang="en-US"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mln</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Mortality - 16% (5100)</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4"/>
          <a:srcRect t="2951" b="11980"/>
          <a:stretch/>
        </p:blipFill>
        <p:spPr>
          <a:xfrm>
            <a:off x="7414337" y="520520"/>
            <a:ext cx="3984168" cy="2159746"/>
          </a:xfrm>
          <a:prstGeom prst="rect">
            <a:avLst/>
          </a:prstGeom>
        </p:spPr>
      </p:pic>
      <p:sp>
        <p:nvSpPr>
          <p:cNvPr id="8" name="Rectangle 7"/>
          <p:cNvSpPr/>
          <p:nvPr/>
        </p:nvSpPr>
        <p:spPr>
          <a:xfrm>
            <a:off x="9936349" y="45032"/>
            <a:ext cx="219290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Sweden - 10 </a:t>
            </a:r>
            <a:r>
              <a:rPr kumimoji="0" lang="en-US"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mln</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Mortality - 4% (25)</a:t>
            </a:r>
          </a:p>
        </p:txBody>
      </p:sp>
      <p:pic>
        <p:nvPicPr>
          <p:cNvPr id="9" name="Picture 8"/>
          <p:cNvPicPr>
            <a:picLocks noChangeAspect="1"/>
          </p:cNvPicPr>
          <p:nvPr/>
        </p:nvPicPr>
        <p:blipFill rotWithShape="1">
          <a:blip r:embed="rId5"/>
          <a:srcRect t="3188" b="11030"/>
          <a:stretch/>
        </p:blipFill>
        <p:spPr>
          <a:xfrm>
            <a:off x="7484126" y="4681728"/>
            <a:ext cx="3914379" cy="2139696"/>
          </a:xfrm>
          <a:prstGeom prst="rect">
            <a:avLst/>
          </a:prstGeom>
        </p:spPr>
      </p:pic>
      <p:cxnSp>
        <p:nvCxnSpPr>
          <p:cNvPr id="11" name="Straight Connector 10"/>
          <p:cNvCxnSpPr/>
          <p:nvPr/>
        </p:nvCxnSpPr>
        <p:spPr>
          <a:xfrm>
            <a:off x="2752344" y="2048256"/>
            <a:ext cx="3324200" cy="4754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74976" y="5358384"/>
            <a:ext cx="3324200" cy="47548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258238" y="5925312"/>
            <a:ext cx="2244914" cy="30175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529967" y="5696712"/>
            <a:ext cx="1936609" cy="594360"/>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968238" y="4608576"/>
            <a:ext cx="204895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Belarus - 9 </a:t>
            </a:r>
            <a:r>
              <a:rPr kumimoji="0" lang="en-US"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mln</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Mortality – 11% (311)</a:t>
            </a:r>
          </a:p>
        </p:txBody>
      </p:sp>
      <p:sp>
        <p:nvSpPr>
          <p:cNvPr id="20" name="TextBox 19"/>
          <p:cNvSpPr txBox="1"/>
          <p:nvPr/>
        </p:nvSpPr>
        <p:spPr>
          <a:xfrm>
            <a:off x="4941613" y="510458"/>
            <a:ext cx="2364302" cy="10464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Poland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37 </a:t>
            </a:r>
            <a:r>
              <a:rPr kumimoji="0" lang="en-US"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mln</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Mortality - 8% (473)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28% of deaths from infections</a:t>
            </a:r>
          </a:p>
        </p:txBody>
      </p:sp>
      <p:sp>
        <p:nvSpPr>
          <p:cNvPr id="21" name="AutoShape 4" descr="data:image/png;base64,iVBORw0KGgoAAAANSUhEUgAAAnoAAAGUCAIAAAAtbhg0AAAACXBIWXMAAA7qAAAO6gGjimNxAAAgAElEQVR4nOzdeXxU1d0/8O+dLbNlnUlmspEFIpAAsjQswQUIKLuCVKtWgYpasa089lct1gp1IbgAtaIUjQI+InXtY9FWlmBFiOw7hBiyb5PJMsnM3Nln7u+PS8ZxEiYBMlk/7z943TlzcufE9uQz595zz2E4jiMAAAAIJkFPNwAAAKD/Q9wCAAAEnairTmS32+vr631LpFKpWq3uqvMDAAD0XT+J29dff12n0+Xk5HhL3G739u3bt2/fXlVVlZCQsHDhwoceekgkaiekv/vuu0cffdS3ZOrUqbm5uUFqNwAAQB/yY3BWVlZu3749Ozvb9+2tW7fm5OQ88MADmZmZZ86cWbduXW1t7erVq9ueqLKyMioqas2aNd4SDG0BAAB4IiI6ceLEmjVrzpw543a7fd/jOG7Tpk0LFixYtWoVEc2ePVupVG7YsGHFihURERF+J6qoqEhNTZ0xY0a3NR0AAKCvEBBRRETEnDlzVq5cqdFofN9rbGw0GAxTpkzxlmRmZhJRaWlp2xNVVlYOGjSIiPwyGwAAAERElJqampqaSkSfffaZ73thYWH79u3zzeCjR48SUVxcXNsTVVZWsix7++23FxcXx8bGLlq0aPny5WKxOLjNBwAA6AsCzUyWSCRJSUnel1999dXGjRvvuOMOv0EwEXk8nsrKyrq6uhUrViQnJx88eHDjxo3Nzc38VWg/Vqu1qampS1oPAADQJ3TqQSC9Xp+Tk/Ovf/1r+vTpL730UtsKHo/nlVdeycjISElJIaIpU6YIhcLc3Nwnnnii7V1ehmEw6gUAgAGl47jdvXv3ypUrFQrF3/72t9mzZzMM085ZRKK5c+f6lkybNu2dd94pKirib/f6kkqlUqn0ehoNAADQt3SwqtSuXbuWL18+ZcqUXbt2zZkzp92sJaLa2tr9+/f7TpISCoVEFBoa2oVtBQAA6KMCxa3T6Xzuuefmz5//2muvyWSyADVbWlqWLl2al5fnLdm7d29oaCg/AwsAAGCAC3Qx+dixYw0NDVKp1G9xqIULF6pUqi1btuzbt++NN96IiIgYOnTo1KlTn3rqqdLS0vj4+MOHD+/YseOFF16QSCRBbj8AAEAfEChuy8vLieijjz7yK588ebJKpSouLs7Pz3c6nUTEMMyGDRvWr1+/bds2o9GYlpb2xhtvzJo1K3jtBgAA6EMY7HcLAAAQbP1kA75zxf/q6SYAAABcUT+JWwAAgN6s/8QtBrgAANBr9Z+4BQAA6LX6VdxigAsAAL1Tv4pbAACA3glxCwAAEHT9LW5xPRkAAHqh/ha3AAAAvVA/jFsMcAEAoLfph3ELAADQ2/STuDVZ9G6P0/sSA1wAAOhVAu0I1CfUNpzLP/tOdf2pGxKnJsSM7enmAAAAtKPPj26dLmt1/Skiqqg7QdjdCAAAeqU+H7eDtJnqiMFEZHO0NLQUe8txPRkAAHqPPh+3RHTjkIX8QaX+eM+2BAAAoF39IW6HJd8uEcuJyGCqMlnrveUY4AIAQC/RH+JWKBDHqUfxx1V1GOACAECv0x/ilogSY8YIGCER1TVddDjZnm4OAADAT/STuBWL5DGRQ4nIw7mr6k95y3E9GQAAeoN+ErdElKgZxx9U15/xeFw92xgAAABf/SduQ+UxEcoEInK6LHVNF73lGOACAECP6z9xSz4D3Ar9cSIseQEAAL1Fv4pbdfhgWUg4EbHWBoOxwluOAS4AAPSsfhW3DMMkRI/hjyv0J3q2MQAAAF79Km6JKDZ6pFAoIaLGllKLramnmwMAAEDUD+LW4/Hs3Llz7dq1Fy9eJCKRQBKnGklERFyV/qS3Gq4nAwBAD+rzcbt58+b58+eXlpbu3r2bL0mMGUsMQ0Q1jeedbluPtg4AAICoH8Ttgw8+qFKp8vN058+fr6ysJCJpSFh0xBAi8nicNfVnvTUxwAUAgJ7S5+NWoVA8/PDD/PHevXv5g0HRl58IqtKf4DhPz7QMAACgVZ+PWyJasWKFVCrNz9MdPXq0qamJiMJD48MUWiKyO8365iJvTQxwAQCgR/SHuNVoNPfddx8Rud3ub775hi9MiGl9IqjuaI+1DAAAgIj6R9wS0VNPPSUQCIho//79FouFiDSRw0LESiIysXVGtraH2wcAAANbP4nboUOHzpo1Kz9PZ7PZDhw4QEQMI4iPGc2/W+mzCS6uJwMAQPfrJ3FLRH/4wx/4g7y8PJfLRUTx6huFAjER6Q1FNoexJxsHAAADW/+J21tvvXXixIn5ebrm5uajR48SkVgk1UQNJyKOPFV6bIILAAA9pv/ELRE9+eST/MHu3bs5jiOiQZpxRAwR1TSccXucPdk4AAAYwPpV3C5cuHDIkCH5ebqamprz588TkVwapQpLIiKX217beN5bEwNcAADoTv0qboVC4YoVK/jjPXv28AcJrZvgVtWd4Ie8AAAA3axfxS0RLV26VK1W5+fpLl68WFZWRkSqsCSFVEVEFruhsaWkh9sHAAADUn+LW7lcvnz5cv64dU1HJjFmLF9SWY89ggAAoAf0t7gloscff1wmk+Xn6Y4fP15fX09EWlW6RCQjIoOx3GzR93QDAQBgwOmHcRsTE/Pggw8Skcfj2bdvHxEJBKI49Sj+XQxwAQCg+/XDuCWip556SigUEtGBAwdYliWi+JjRAkZIRHWNBQ4n28PtAwCAAaZ/xm1qaur8+fPz83QOh+Pbb78lohCxMjrqBiLycO7q+jPemhjgAgBAN+ifcUtEf/zjH/mDffv2OZ1OIhoU0/pEUP0pj8fVYy0DAICBp9/G7fjx4ydPnpyfpzOZTIcOHSKiULkmQhlPRE6XRW+42NMNBACAAeQncfv666+vXLnSr8bu3bsXLVp044033nvvvYcPHw5wrs7X7B7eTQv27NnDL3CR0PpEUHndcaLLS17gejIAAATbj3FbWVm5fft2v7f379//m9/8JiEhYdWqVVKpdOnSpefOnWv3RJ2v2W3mz58/fPjw/DxdXV3dmTNniCgmIk0miSAi1tpgMFX1bPMAAGDgEBDRiRMnFi1alJ2d3djY6Pf2u+++O3bs2PXr1y9cuHDz5s3x8fHvv/9+uyfqfM1uwzCMd03H3bt380UJmsub4FZhE1wAAOguAiKKiIiYM2fOypUrNRqN73tGo/HgwYOzZ88WCAREJJFIZs6c+fXXX7ddebjzNbvZ4sWLtVptfp7u0qVLJSUlRBSrHikUSoiovqXEYmvq2eYBAMAAISCi1NTUpUuXLl26NCoqyvc9vV7PcVxaWpq3ZPDgwSzLms1mv7N0vmY3CwkJefzxx/ljfoArEkjiVCOIiIirqj915R8FAADoMqIA7zU0NBBReHi4tyQyMpIvDw0NvbaaRGS1Wpuaum9YuWDBgrVr1+bn6Rjm1KVLl9RqdbhsSCWdJOJqGs5GKTJEghAiOnD8/RRtdre1CgAABpRAcdsWf3HY7XZfT02GYcRi8VV97vWIjo6+9957c3NzOY47cODAXXfdJRNGRCqTDOYyj8dlMBdpI2/ka3ZnqwAAYEAJFLcqlYqIjEajt6SlpYWIoqOjr7kmEUmlUqlUeu1Nvnp/+tOftm7dSkTHjh1buHBhWFhYSvx4Q2EZEdW3FAwZlMWQgIj0pkMjBs/vzoYBAMAAEWiZC41GwzAMP8OIV1JSIpfLw8LCrrlmj0hOTr7rrrvy83ROp5Nf0zFCmRiq0BCRzWGsN1zq6QYCAEA/Fyhuw8LCJk+evGvXLu+V4T179syaNYthmGuu2VO8S1588803drudiBKiWzfB1eOJIAAACK4OFnF86KGH8vPzn3/++W+++eb//b//V15evnjxYv6tLVu2PPDAA83NzR3W7A3GjRs3ZcqU/Dwdy7Lff/89EWmihoaIFUTUYq5pYWt7uoEAANCfdRC3t9xyy5tvvnn69OknnniitrZ2y5YtGRkZ/FvFxcX5+fn86v+Ba/YSvms6ejweASOMj748SapKf6Ln2gUAAP0f0+MrUXQbjuPGjBlz+vTprGzto48+OnbsWKfLcvDsOx6PiyHBpJHLpJLLzyxhwhQAAHStfrsjUFu+azru2rWLiMQiuTZyOBFx5KnGkhcAABA0Ayhuiej+++9PTEzMz9OVlZUVFRURUYJmLBFDRNUNZ9yeyxfGMWEKAAC61sCKW7FY/Jvf/IY/5td0VMrUUWGDiMjlsukaL/Rk4wAAoP8aWHFLRL/+9a/Dw8Pz83Rnz56tra0losSYcfxbFfrj3jvZGOACAEAXGnBxGxYWtmzZMiLiOG7Pnj1EpApPVkijiMhqMzQZy3q2eQAA0C8NoJnJXtXV1ampqT+7OUokEq1ZsyY8PLy6/nRhxV4iigpLGp22KMDP9oZJy+2OvHtDwwAA4EoGYtwS0QMPPPDBBx9kZWtnzZp15513ejzOg2fedrptRDR++INKeTtLPXfe9STf9VzERuICAPRaAzRuz549e+ONN06appHL5Tk5OVKp9FL1dxW6I0QUpx45LOm2nm7gNULiAgD0TgPu3i1v5MiRM2bMyM/TWSyWgwcPElFizBiGERCRrvGCw2np6QZeI8zwAgDonQZo3NJP13R0u90hYmVM5A1E5OHcNQ1nerRp1wWJCwDQCw3cuJ0+ffrYsWPz83QGg+H48eNENCjmZ/xblfqTHo+rR1t3XZC4AAC9zcCNWyL6/e9/zx/wWweGKjThijgicrosdYYferRp1wuJCwDQqwzouL377ruTkpLy83RVVVWFhYVElKi5vAlulc8muH0UEhcAoPcY0HErEomeeOIJ/phf0zE6Mk0qCSMik0XfbK7qycYFwtnsxsaWknLd0YKy/xwt+OBowQfG9rbsReICAPQSA/RBIC+WZZOSkhobG7Oytc8++2xiYmJF3dFLVfuJKDoibWTveK7G5jCytibWWs/amlhrA2tt9O6m4CUUiEcOnh8Vltz2x/F0EABAjxOuXr26p9vQkyQSicFgOHDgQGKq0uFwjBkzRiFTV+lPcpzHYjdIRHKHy+Jy2zjyMIxQwAi7oUl2p9nI1ta3FNc2nCvTHS6q+m+F7mhdU0GTsdxs0dudZo7ztP0pjvPoDT/IpVEKmcrvLb2hUG8ojIka2g2NBwCAdg300S0R1dXVJScn22y2m2+Lf/HFF6Oion6o2FdVf7JtTYFAJBHJJWK5WCSTiORikUwilotFcu+xRCQXCERX9ekOp4W11rO2RrO10WJrNNsaXS5b4B8RCsQKmUohUymkKoUsWioJvVi2u4WtISJimKGDZsSrR7b7gxjmAgD0FMQtEdFDDz303nvvZWVrZ8yYsWjRIqu95fD5LR7OfQ2nEgrEYpFcIuZTWSoRKcRiuUQk41NZJJLY7GbW1sBaG1hrE2ut51eODEAgECmkKoVUpZSpFDK1QqaSSsL4PXq93B7nueJ/NV7eX4EZEn/TIO34ds+GxAUA6BGIWyKiwsLC9PT0iVNjpFJpTk6OXC5nrQ0Gc6XTZXU6rQ6XxeG0OF0Wh8vmdAV3wSkBI1RIo+QylVKmbh28hjEM0+EPejj3hdL/6A2F/MtBmswhCTf7pTIPiQsA0P0Qt5fNmzfvyy+/zMrW3nXXXbfdduU1kznO4bI4Xd4MtjpcVoeLdTqtTpfF4bI6nKzLbe/khwoYoUwaqZSqFDK1QqpSytSykAjqRLheqW0XK/fW1F9eEitONXJY0ox2z4bEBQDoZojby/bv33/rrbdmZWsjIiJeeuklkejqbsH68nBup8vqdFocLgs/OHa6rPz42MW5xMIQhVStkKsUUrVcGsF08bNYXHH1wXLdYf5FTOQN6Smz253hhcQFAOhOiNsfTZo06dChQ1nZ2iVLlkyaNKmnm3PtqvQniqr+y/8vGxmaOHLwHSJhSNtqSFwAgG4zoJe58PPkk0/yB7t37+7T30ISYsYOT57Jj5sNpsqTRZ84XNa21bAIBgBAt0Hc/mjhwoVDhgzJz9PV1NScP3++p5tzXbRR6SOGzOefSjKxdScL/2F3mttWQ+ICAHQPxO2PhELhihUr+GN+Tcc+LTp88I1D7uIvI7O2puMXd1hthrbVkLgAAN0A925/wmKxJCUlNTQ0ZGVrn3nmmaSkpJ5uERERx3Fms9lkMpnNZqPRyB/4HovF4l/84heDBw9u+7MmS92pos/555ckYvmNQ+4Klce0rYb7uAAAQYW49bdq1arnn38+K1ubmZm5bNmybvhEb5SazeaWlhb+wGQyGY1G73GH/zOJRKIHHnhg4sSJbd+y2JpOFX1qc5iISCiUjB68MDw0vm01JC4AQPAgbv3p9frk5GSr1XrTjLh58+YJhV25TrLb7fYbpJpMJo+nnTWQfeXn6To8c1a2lmGYmTNn3nHHHW2XxbA5jCeLPuUvJgsYYUbq3OiIIW1PgsQFAAgSxG07Hnvssb///e9Z2dpu+KwOozQkJCQ6Ojo6Olqj0URHR6vVao1GExMT4z2WyWSPPPLIzp07+QaPHTt26dKlEonE7zxOl+VU0Wcmi56IGBIMT56hVY1o9xMRugAAXQ5x247i4uKMjAy7vbOLQ10zsVjsm6BqtTo6Olqr1fKF/HFoaGiH53G73U8//fS6deuIKCtbm5SUtHz58oiICP9qHueZ4v8zGCuIiIgZknjroJhx7Z4QiQsA0LUQt+07f/78wYMHu/y0ISEh4eHhfJTGxMRERkZ24clzc3OXL1/udDqzsrWRkZGPP/54YmKiXx0P5z5f+lW9oYh/OUg7fkj8ze2eDYkLANCFELf9yoEDBxYuXFhfX5+VrQ0JCVm6dOmYMWP8K3FcQcWu2obLDxYnRI9OS5zW7i4ISFwAgK6CuO1viouL586de/HiRX7y1Jw5c+bNm9emFldU+W2l/jj/QqManp40k2HafwgboQsAcP0Qt/2QwWBYtGjRvn37+MlTmZmZixcvFovFftUqdEcuVX/HH6sjBo9ImcuvQtUWEhcA4DoJV69e3dNtgC4mk8nuv//+pqamzz/6prLULAwxFhYWjho1KiTkJxsVhCvjxWJ5k7GMiCw2Q7O5OibyBoGgnQef9IZCvaEwJmpo97QfAKD/Qdz2TwKBYPbs2ZGRkXv27KkoNikjnCdOnEhPT/eb5xym0MpDIhtaiok4m8PYZCyPiRwiFPiPg3kIXQCAa4aLyf3c119/fc899xiNxqxsrVQqXbZs2ciRI/3qNLaUnC3Z6fG4iEgmiRg99C6ZxP8hIl+4tgwAcLUQt/3f2bNn582bV15enpWtFQgEd99999SpU/3qNJurTl/6p9vtIKIQsWJ02iKFTB34tAhdAIDOQ9wOCA0NDQsXLvzuu+/4yVM333zzfffdJxD8ZCoya204VfQZv0+fWCS9ccjCMEVsh2dG6AIAdAbidqCw2+3Lli374IMPiCgrW5uenv7II4/IZDLfOlab4WTRpzaHkYhEAknG4HmqsOQOz4zEBQDoEKZKDRQikWjBggUymWzfvn0VJSZpqPXMmTMjRoyQy+XeOmKRLCZqaFNLmdNl9XDuuqaCFrZGJo2QSgItJIkpVAAAHcLodsD55JNPFi9ebLVas7K1CoXiscceS0tL863gcFnPXPrcyP64d4IqLDklbnKYouM9GzDSBQBoF+J2IDp8+PCdd96p0+mysrXtbpTr8bgq9Mcr6445XTZvoSo8NTU2K1Sh6fD8CF0AAD+I2wGqurp6/vz5J06c4CdPTZs27e677/ZbOdntcVbrT5bVHXX5hG5k2KAhcbd0GLpIXAAAX4jbgctsNv/yl7/84osvAm+U6/I4avSn2gnd+FtC5QhdAIBOQdwOaG63+09/+tPLL79MRFnZ2sTExMcff7zdbQEvh67uiMvt3QaYUUekpsROQugCAHSoy+LWbrfX19f7lkilUrW6g6USoDfw3Sg3IiJi+fLlSUlJ7dZ0umxV9Scq6o7zC2IQ0eXQjZscKosO8BFIXAAY4ALFbdsE5UVGRioUCr/CvXv3Pvroo74lU6dOzc3N7ZJWQrAdOHBgwYIFDQ0N/Ea5v/rVr0aPHn2lyk63rUp/orLuhHekyzAMP5FKKY8J8CkIXQAYsALF7eHDh++777625S+88ELb8i1btrz11ltr1qzxlqjV6nb2Nofe6tKlS/Pmzetoo9wfOVzW6vqTfqEbHZGWGjdZLo0K8IMIXYCuda74X8E4Lbpq1woUtwaD4dixY74lp06dev/997/44ovU1FS/yn/5y18uXLjw0UcfBaWZ0C2ampoWLVr0zTff8JOnxo0bd+edd8bEBBqwOlzWirpjVfqTHo+TL+FDd3DcTTJpO/eAeejGAF0lSFnrCx22S1zFvVuWZefMmbNixYo777yz7bvLli2LjIx89dVX3W63UNjOnqnQJzidzscee+zdd98lIn5Lg4kTJ86ePTs6OtCtWafLUl53vEp/gt9WiLwj3fib5CEIXYBg6Yas9UKHvU5XEbcrV65kWfZvf/tbu+/efvvtUVFRTU1NxcXFsbGxixYtWr58uVjc/s6p0Mtt2LDhmWeesdlsRJSVrRUKhXzoBp771l7oCjSRw5LjJslDrrijH/owwDXrzrjlocNes87G7blz5+6+++7du3cnJCS0fdfj8YwYMUIikaxYsSI5OfngwYNbt2795S9/uWrVqraVrVZrU1PT9TYcgqyhoeHtt99+99137XY7tY50R48ePX36dJVKFeAHnW5WZzjTYCzkODdfwjCCSEVqbNTYEPEV115O0WZ3bfsB+r1SXV4Pfjr67NXqVNxyHHf//fePGjXqj3/8Y7sVXC7X119/nZGRkZKSwpesXbs2Nzf32LFjERH+wxqbzWY0Gq+z3dA9qqurN23a9P7779vtdv6GrlAoHD169G233RY4dO1Os85wpr7lAsd5+BKGEUQpB8erx4WIw9r9kcFxM7q8/QD9VXHNnp5uAhG67dXoVNyePHny5z//+f79++Pi4jp53iNHjtx7773/+Mc/MjMzr6+F0PMqKirWrVu3efNmb+iKRKJJkybNmTOn3TUxvGx2Y1ntodqm897QFQhEKbGTkjSZ9NMFI71wqQqgM7r/MnJg6Lkd6lTcPvnkkwaDYcuWLVeqUFtbW1RUNHnyZO8kqePHj999991fffXVsGHDuqyx0KOuFLpz585tew3Dl9XRXFZ7SNdQwNHl0A1XxA5PnhngeSF0XYAAelvWeqHnBtBx3BqNxvHjx+fk5CxYsOBKdS5evDhnzpxNmzbddtttfMnLL7+8Y8eOI0eOtF2DF/q08vLyNWvWvPfeey6X66pC12JvLqk+oDcU8i8FAlFq3OTEmHEMhrkAV8M3az0eV0nNQZuj62/PMcREhidpI4cLBKKr/Vl03nZ1HLf//ve/f/vb3x44cCA2Nta3fMuWLfv27XvjjTciIiI4jnv44YePHTv22GOPxcfHHz58eMeOHS+88MK9994bzMZDjykrK8vJyWkbuvPmzQsPDw/wg/WGoosVe50uC/8yXBk/PHkm5i0DdJ5v3BZW7K2uPx28zxKLpLGqkfExo2SSQF+mrwT911fHcfvUU08dPnz422+/9St/9tlnd+zYcejQIf6JTJPJtH79+l27dhmNxrS0tEceeWTWrFnBajX0DqWlpWvXrn333XfdbjcfuiEhIZMnT541a1ZYWPvzoYjI6bIUlufpm3/gXwoE4iHxNyXEjCFqf5hL6LQArXyztrGl9PSlfxIFfZsZfpXW+OjRUaFJV7ocFQD6Lw87AsH1KigoyMnJ+fDDD68qdOuaLv5Qked0X97ULzI0YXjyTKnkiiNj9FgA8olbp8ty+ML7DidLRIkxY7Wq9K79IJvdWN1wuslY4Rvn8pDI+Ogb49QjhcKrvkuILoy4ha5x4cKFtWvX+oXulClTbr/99rYbWvCcLsvF8j31zZf4lwKBODV2YqImM8DXZ/RYGMh8h7bninfyl4hC5THjht0nYIKylp/FbqhpOFfTcMZ3u2uBQBQTccMgzbjAW5IEMDA7MuIWutL58+dffvnl7du3ezwe39CdOXOmXC5v90f0hh8Ky/d4h7lRYUnDkm6TSq44LKaB2ldhgPPN2prGsxfLdhORQCDKHHa/QhbcrU5dHoe+6WKl/iRrbfAtD5VrEmLGaqOGMYzgOj9iIHRqxC10vXPnzj3//POffvopx3F86Eql0ltvvfVKoetwshcr9ja0DnNFwpAhCbfEqUfibi6AlzdubY6WI+ffd3kcRHTDoGkJ0d238VqzubpKf6LecMn7UB8RScQKrSojMWZMiFjZhZ/V//o44haC5fjx46tXr/7yyy+JiA9duVw+Y8aM6dOnt/t4mN7ww8WKPd5rVqqw5GHJtwfuwP2vQwK0y5u1HMed/OGTZnMlEUWFJY1OuyvAt9LO4zjObDabTCaz2Ww0Gk0mk9PpHD58eGJiYtvKdidb03C6Sn/a+4gBEQkYoTpicLz6xsiwQdffnnb19f6OuIXgOnr06OrVq//9739Ta+hGRUUtWrRo3LhxbSvbnWxhxZ6G5mL+pVAoSUu4NU49KvBH9PVOCBCY72XkMt3hkuoDRCQShoxPXyyVXHEdcl8syxqNRrPZbDabW1pa+AOTyeQtNJlM7WbB4MGDp06dOmbMGJHI/+lbD+duaC6ubjhtMFb4lofKY+Kjb9RGDRcIgr5FTd/q+4hb6A6HDh1avXr1rl27qDV0hw0bds8997S3LChX03D2UuW3/LUyIlKFpwxLuq3D61R9q+MBdJ43bk2WuuMXd3g4NxFlpM7VRA4lIpfL1djYyKcmPzD1HaTyUerxeAJ9AFF+nq7dcr63hoeH33zzzTfffHO7S9mYLHXV9Wd0TQXeTa+JSCiUxKoyBmnGBXjcoAv1ie6PuIXus3///ieeeOLUqVPUusXQ1KlT586d2/aGrs1uLCjfZTBd/tbceje3g2Eu9ZFeB9B53qz1eFxHL27nJyvFqtKHJ88ioq73PnYAACAASURBVMrKyg0bNrAsG+AMV4pSr5CQkOjo6OjoaI1GEx0drVarNRqN0Wh87733dDodtYauUCgcM2bMlClT0tLS2p7E5bbXNp6v1B+32X9c4ophmIjQxMSYcerwlC656B1A7+/7iFvoVm63e/PmzX/+85+bmpr4PhwaGrpgwYKsrKw2z/9wNQ1niyr/6279yhwTccPQpGyxqP0Zzr56f8cD6Azfy8g/VOyrqj9JRCFi5YT0xSKR1GazvfTSS3q9PkCgisVib4LGxMSo1Wo+Vr3HWq02NLT9K9IOh+Ozzz7buHFjfn4+X8L32YSEhClTpkyYMKHtJAyO45pNlZX1JxqaS376wG5EnHpkrHqUWCS91v8YndKb+z7iFnpAY2Pjn/70p9zcXO9DusnJyffee29ycrJfTYvdUFC2q8Vczb8Ui+TDkmZERwzpzKf05o4H0BneuG0ylp0q+pyIYxhmzA0/j1AmElFubu7Ro0fz83RarXbq1Kl8fPoNUgPv2dVJJ06cePPNN3fs2GG1Wsln5mNWVtatt94aE9PO07esralaf1LXeMF7V4iIhAKxKjxFIlZIRDKxSC4Ry8UiuUQkk4jkoq6L4V7b8RG30GNOnTrFL8dNRFnZWoZhJkyYcNddd/mtRcVxXKX+eEnNQY/HxZdooobdkJjdya/JvbbvAQT24wJSbtuR89vsTjMRDdJkDkm4hYi+++67Dz74ID9PJxaLv/3220mTJgW7PS0tLVu3bn399ddLS0upNXQZhhk2bNjNN988ZswYgcD/6VuXx6FrvFCtP8namgKfnGEEEpFcLJZJRHKxWC4RysTi1jwWysRimUSsEAk6u5RV7+z1iFvoSRzHffrpp7///e8rKyuJKCtbK5fLZ86cmZ2d7TcTkrU1XSz7uoWt5V+GiBVDB81QRwzu5Af1zu4HcCXtLiCllMf8bNh9AkZYU1OTk5PjcDjy83Tr16//n//5n25rmMfj2bdv39tvv/3555+73W5qzd3o6Oibb775pptuam8VOc5grKiqP1XfUkzXkTgCRigWySRiuUQkF4vkYpEsRCwXixQhEkVk6KC2S230tl6PuIWex7Lsq6++unbtWu9OuhqN5p577snIyPCtxpGnQne0tOZ7fmYmEWlVI4YmTu388q29rfsBXIk3bmsbLxSU/Yd8FpCy2+05OTm1tbX5ebrZs2d/+eWX17BtwPW7dOlSbm7uO++809TURK2hKxKJfvazn02fPr3dB3adLovFZnC4LE6X1eG0XD5wWR1O1uWyOpxW39UzropCph6ZOq/tFtq9qssjbqG3KCoqWrFihe8TuqNGjfrFL36hUql8q7HWhgtlX5ssdfzLELFyWPLtqrDkzn9Qr+qBAG35LCBlPHxhm9vtIKIhiVMGxYwjom3btuXn5+fn6RISEk6ePKlWB3cFx8BsNtvHH3+8bt26M2fOUGvPJaKkpKRp06ZlZmYKhVexmLPDZXW6rC6n1eGy2F2sy2VzOC1Ol8XhYp1Om8NtcbqsV8osoUA8LOk2TdQwv/Le098Rt9C77Ny5c8WKFSUlJUSUla0Vi8W33377zJkzxeIfH5nnOE+57khp7fccx38XZrRRw1PismQhV/GEX+/phAC+frqA1MfN5ioiigwdNDptEcMwR48ezc3Nzc/TiUSib7755qabburRxv7o+PHjr7/++j/+8Q+n00mtuRsWFjZp0qSpU6d2yYwtIuI4zuW22p0Wl/vy+NjhtNQ2nONvbBNRfPSNaQlTBAL/RTl6Q39H3EKv43A4Nm3a9Oyzz5rNZr7TRkZG3nnnnRMnTvStZrLWF5T9x2yp518yJNCq01NiJ17VY/W9oRMC+PLGbbnuaHH1fvJZQEqv17/00ks2my0/T7dmzZqVK1f2aEvbUVtb+/7772/cuLGqqopaQ1cgEIwYMWLatGnDhw8Pxoc6XZbzpf9uMpbzL0PlmhGp89p++e7xzo64hV6qoqLi97///aeffkqtnTYjI+Oee+7RaDTeOh7OXVZ7qEJ31Hs3l2EEcaqMpNiJgfcU8tXjnRDAy5u1Zov+2MUPLy8glTJHEzXM6XSuXbu2qqoqP0932223/ec//2k7E7iXcDgcn3zyycaNGw8dOsSX8F04MTFx4sSJCQkJ8fHxV3rY99pwHFeuO1xSm89PxRIKJelJM6Mj/Zfj6NnOjriFXm3fvn2/+93vzp8/T0RZ2VqRSDRt2rQ5c+ZIpT8+BWRzmCrqjtY0nPU+KcQwAk3ksJT4STJJO2vOtQuhCz3uxwWkOPfRgg/4BaQ0UcMyUuYQ0fbt2/fv35+fp4uNjT116lS7T7v2NsePH+cf2LXZbORzZ5eIFApFfHx8bGws/29cXJxSeb0bChlMVRdKv7Q7L6+xFacedcOgaW13Au6pzo64hd7O5XK9+eabq1atamlp8a7gunDhwgkTJvhOyLQ5jBV1x2rqz3hHugJGqFVlpMRN6vy+YAhd6EHeuC2q+m9l3XEiChErx6cvFoukJ06c2Lx5c36eTiAQ7Nq1a/r06T3a0qvj98Auzzd6eXK5nM9d/t/4+Hi/R/A7w+mynCv9yrtrQqhCMzJ1XtsbTD3S0xG30DfU1dWtXLly27Zt3o3rBw8efO+99/o9b4DQhT7Km7UGY/mpS59xHMcwzOi0RZGhgxoaGl588UWr1Zqfp3vuuef+8pe/9GxTr43H49m7d++RI0fOnTt34cKFwsJCh8PhW6FtAIeHh8fFxXkDOC4uTiaTdfxJHFeq+76s9hCfbmKhND1ltio8xa9W93dzxC30JcePH//tb3/7/fffk89CVIsWLfK7D2RzGMtqD9c2nPM+xofQhd7Mm7Uut/3IhfdtDiMRJcaMS0uc4na7X3vttZKSkvw83S233LJv376rerSm13K5XBUVFefPn79w4YL3X/6as1fgEXBSUlJCQoLvfSVfBmP5+bJ/O5z8jrxMQszotIQpPbsUBuIW+hiPx7Nly5ZnnnlGr9cTUVa2VqFQzJ0795ZbbvFbiMpmN5bp2g3drBBx24Vv2ofQhW7gjdvzpV/VNV0kIoVUlTn8lwKB6OOPP87Ly8vP00VHR588eTI+Pr5HWxpEDoejsLDwwoUL586dKygoOHv2bElJicvl8q3TNoBVKlV8fPyUKVP8VsUhIrvTfK5kZ4u5hn8ZoUzISJ3T9gt3t/VxxC30Sc3NzatWrXrrrbdcLpf3YaGZM2fedNNN/qHraCmrPVLTeNa7epxQII5Vj0jWTpAgdKEX8GZtXdPF86VfEZGAEf5s2H1Keczp06c3bdp0cG8twzBfffXVrFmzerSl3c1utxcUFBQUFPDXn8+dO1daWsqvHOnlDeDJkyf//Oc/97vazJGnuPpghe4ovz2RWCRPT5nVdlWc7ungiFvow86dO/e73/3um2++odZeFxUVNWvWrKysrLZLLpfXHtYZCtqE7kSJuOMd/QiJC8HhzVq703zkwjany0ZEQxJuGaTJNBgML7zwAsuy+Xm6p5566uWXX+7RlvYKVqu1oKCAv/LMKysr83g8RJSVrY2MjFy8eHHbp3vrW4oLyr52ufgr1cwgbeaQuJuozcqXwe7jiFvo8/7zn/+sXr36yJEj1Bq6KpVq9uzZkyZN8rvLxdoay2uP+IVufMyYJE0m9heCHsHHLcdxp4o+NZgqiChCGT/2hns8HPfaa68VFxfn5+kmTZr07bff+i6sBl78iutr1qxxOp38fI6bb7550aJFISEhvtVsDuP5ki+9e5xEhiZmpMxpe30rqB0ccQv9xN69e5955pmjR4+ST+jOmjVr8uTJfqsBmK0NFbqjdYYC7qehm6zJ7OSmmwhd6BLeoW1F3bFLVd8SkVAomZC+WCoJ++c///n111/n5+kiIiJOnjzZdito8HX27NnFixefPHmSiLKytSqV6sEHHxw27CfrJ3s496Wqb6v0J/mXIWJlRurcCKX/vfDg9W7h6tWrg3RqgO6Umpr68MMP33TTTQUFBYcP/lBZalZrhWfOnDl06JBEIklMTPQ+pCsRy6Mj02Ii0pwuK78NJ8d5WszV1fWnnR5HmELbdsFVP3pDod5QGBM1NOi/FfRf3qxlbY3nS7/iFwAfnnxbhDKhsLDwgw8+IKLKUvOHH37YDXvZ9nUajeZXv/qVQqH49ttvyy8Z1Vrh4cOHm5ubhw4d6r2vxDACVXiKUhbdaCzlOLfb49A1XiCGi1Am+D7BH7zejdEt9EN79+59+umnT5w4Qa0jXbVaPXPmzLYjXdbaUFr7vd5QxM+kICKRQBIXMzpZO14kDGl7Zj8Y5sI14+PWw7mPXfzQbNETUXTEkJGD7zAajS+88ILRaMzP0/3ud797/fXXe7qlfcmRI0eWLFlSUFBARFnZWrVavXjx4htuuMG3jsXWdK70S+9y6+qIwcOTZra9ndTlvRujW+iHUlNTH3nkkXHjxl28ePFo/qXKUrNKKzhz5szhw4fbjnRjIoeqwlNsTrPV3kxEHs7dYq6uqT9DRKHymLYrwPnCMBeujXdoW1x9oL65iIhCxMobb7hLwAj//ve/V1dX5+fpRo0a9dFHH/lN+oPA4uPjH3roIZfLdejQoYpik0orOHTokN8wVyySxarS7U6z2VpPRBabQW8oDFfGh0h+8oxQl/drjG6hP+M47ssvv3zuuedOnTpFrSPd2NjYmTNnjh8/3m+ka2RrS2vyG41l3hKxSD5I87OEmNFCQcezVDDShU7yZm2zufLkD59wHEfEjE5bGBWW/OWXX+7cuTM/T6dUKo8dOzZ0KL7JXaNDhw4tWbKksLCQ7/XR0dGLFy9OS/vJpgW1DecKK/P4tdYFjHBIwi0JMWO972J0C3AVGIYZOnToI488MmLEiLNnz548WlZZao6MplOnTp04cUIqlcbFxXlHuiGSUK0qPSo82emyWmwGIvJ4nAZTeW3DGSIuVB7DdDTSxTAXOkNvKCQit9txqugzl9tORAkxYxJixhQVFb3//vscx1WWmt97772pU6f2dEv7sISEBH6Y+/H2PRUlJpVGcOjQIYfDkZaW5v2eHSqPiY68ocVU5XBZOOIajWVma4MqPJmfvYHRLcA18ng8n3322Z///OfCwkJqHenGxcXNnTt37NixzE8fwmsxVZfUHjSYKr0lErEiSZMZH31jhxOpMMyFALxD2wul/9E1XSAihTQqc/gDLGt98cUXm5ub8/N0jzzyyObNm3u0mf3HwYMHly5dWlRU5O3yS5YsSUpK8lZweRyFZbvrDIX8S3lIZMbgeaGyaIxuAa4RwzAZGRnLly8fMWLE6dOnTx0rryw1R0Rzx48fP3nypFKpjI2N9YauNCQsVpURFZZkc5ps9hYicnucTcay6oazDHGhck3bxVe9cEMXrsSbtfWGopKaA0TEkGDUkAUhktDc3Nzy8vL8PF1GRsZnn32Gp2y7yqBBgx566CG3280PcyOiuYMHD/oOcwWMMCbyBmlIRJOxjOM8TrdN13heKJSkJU7p2pZgdAsDET/S/dOf/lRUVEStI92EhITZs2e3HekajOUltd+3mKu9JSFiZVLshDj1yMATqTDMHeC84erHdwGp1PibkrUTdu3a9fnnn+fn6RQKxZEjR9LT07u3pQPC3r17H3rooYqKCr6/x8fHL1myZNCgQd4KJrbubMlOm6OFfzk+ffHEEb/qwgYgbmHgcjqdO3bseP7554uLi6mj0G02V5fWHDCYqrwlUkloouZn8epRgS8vI3QHiCuFaxvcqUv/bGopJaJwZfy4G+4pKy9/9dVXXS5Xfp5uy5YtS5YsCWYzBzSj0fiHP/zhnXfe4TguK1srFAqnT58+f/5876Rll9t+sWy3vvkHoUB87225UW1WV74eiFsY6BwOx3vvvbdmzZrKykpqDd3U1NR58+a1HWQ0tZSW1OYbWZ23RCoJS4qdGKfKCHB5mRC6/U6nw9Vflf7kD5X7iEgkkGRmPMC5JC+++GJjY2N+nu6BBx54//33u7SZ0I5///vfDz/8cE1NDd/Zk5OTlyxZEhsb2/o+V1F3PESkyB7/dNd+LuIWgIjI4XBs3br1hRdeqKqqIp/QnTVr1qhRo/wqG4wVxTXf+YVuomZcfPSNuLzcL11zuPphbU1HC/6Xf/JkeNJMrSp98+bNJ0+ezM/TpaWlHT9+3G/nZgiSlpaWp5566u233yairGytWCyeN2/ejBkzfB8O7PLeirgF+JHNZnvnnXdycnJqa2upNXTT0tLmz5/vtzANERmMFZdq9pvYOm+JVBKWHDshVj2CoUAj3aBCol+/rgpXPxznOV64g/+Wpo4YMmrwHfv27fvoo4/y83RSqfTQoUM33nhjMD4XruSLL7549NFH6+rqvF+vlyxZotFo+HcRtwBBZ7VaN2/e/PLLL+t0OmoN3aFDh86bN8/vMXkirr75UmntIX4RPp48JDI5bqI2cnjbHb56CUSyryCFK8/ptpktDRZbo9lab2R1JksdEUnEivHpi2ur9a+88gp/y3bTpk2//vWvg9cMuJLGxsbHH3/8o48+otZh7oIFC6ZNm8YwDOIWoJvY7fZt27atXr3ad6Q7ePDgO+64o81aP5zeUFRa+z1rbfAWyaVRKbGTYiKHMr01dAPrr5Ec1HB1uWxmW6PF2mi2NbDWRrO1wemytKnF3DhkgVIa99JLL9XV1eXn6RYtWvTJJ58Er1XQoU8//XT58uX19fXebr548eLsrIe79lMQtwCBsCz75ptvvvbaa/X19dQauunp6fPmzUtNTfWtyXFcffMPpTXfs7ZGb6FCGpUclxUTcUMfDd3u17UxH9RwdbsdZluD2dposTWy1gbW2mh3mgP/iEAgStJmpsRmvfPOO8eOHcvP06Wmpp44cSI8PDx47YTO0Ov1jz322Oeff05EWdnakJCQZfevue+++7rwIxC3AB1jWTY3NzcnJ6euro5aQ3f48OF33nmn30akHMfVNxeV1By02Jq8hQqpapB2fGxU77283LdcKZKDGq4ezm2xGUwWPWtrtNgaWUuj1dHi3UiqXQwJpJIwhVwll6oUUpVSplJIVQKBaP/+/du3b8/P04nF4v3790+cODF4zYar8sknnzz22GONjY2Tp8e+9OyOW2+9tQtPjrgF6Cyz2fzmm2++8sorTU1NFDB0ieN0hoLS2kNWm8FbppRHJ2snhipiurxhIqFULPTfPgyuh8fjZG1NZit/27WBtTXa7KbA4UoMIwuJUMrUCqlKIVMrpSqZNLLtTPWampqcnByHw5Gfp9uwYcOKFSuC+GvA1aurq/v1r3+dmpq6bt26rj0z4hbg6hiNxr/+9a8bNmxobm4moqxsLcMwo0aNmjdvXmJi4k+qclxtU0F57fcWe3OwW8WQQCKWiUQyiVghEcnEIplEJJeI5RKRvPVYIRRKgt2MPsrjcbG2ptZ7rg2stcnmbAn8t5FhGKkkTCGLVkhVSplaLlMppFGBHwMjIrvdzs97z8/TzZs374svvsBdht7J5XJ1+daHiFuAa2Eymd566621a9d6Q5eIhg8fvnDhQt9l4YiII4+uoaCs9pDVEfTQDUzACMUimVgsDxHJxSK5WCyTiGQSkUIslotFUolIIRHLO7PVYF/n4dwWayNra2KtDaytkbU2WBwt1MFfQkYqCVPK1fLWa8L8ZeGr/eitW7d+//33+Xm6hISEU6dOqVSqa/4toM9B3AJcO4PBsH79+tdff91kMlHrSHfMmDHz5s2Li4vzrclxntqm83WNF1xuZ5c3gyOP02l1uCwc57nOUwkEIolIJhbJRaKQLmmbH7FQKhHJxWJ+/K2QiGVikZwfjhMFZZzHcR7W1sRfE7bYmszWBqutmaMO/kNJJWEKaZRCFq2URcmlaoVMdVVfRJxOp9lsNhqNJpPJbDabTCaj0djY2Hj8+PH8PJ1IJPrvf/87efLk6/vNoI9B3AJcr8bGxnXr1r3xxhtms5laQ3fcuHFz5871WRmuO7hcNofL4nBZnS6rw8k6fY4vH7gsHQ3jegbDMGIRH71SiVjJXwAXi2QSsUIskvHfAMSiju9Pc+Sx2prNtgaLtclsbbBYG1l7U4ffQkLESsXle64qhUytkEaJhFf8tuFyucxms9lsbmlp4aO0bbLa7fYr/Xh+nm7NmjUrV67s8HeBfqaDuLXb7fzzD15SqVStVge5VQB9T0NDw6uvvvrmm2+yLEutoZuZmTl37lzvOjVdyOPx8H/0TSaTQCCIjY1VKpWd+DnO6bJ6o9fhtDidVqfL4nBZHJcPrE6XtYM5QT2EYQQSkUzM35AWyyXCy8dCgdjqaOGvDFusTR7OHfg8ErGCz1TvtCa/cLVYLLW1tY2Njfx/Xi8+Vq1Wa+Dz5+fpArw7b968//u///NdLBAGiA7idu/evY8++qhvydSpU3Nzc9utvHv37rfffruoqCg9PX3FihUTJkzoypYC9AV6vf6VV17ZtGmTxWIhoqxsrUAgGD9+/Jw5c2JiOjsnmeM4cyt+2OQ3hOL5dd7Q0ND4+HitVhsfHx8bGxsXF6dQKK7ld+A4h8vqdFk6zK1rOrfH4bI6nVaHi3U4LU6X1emyeAffwfhEsUh++W6rTK2QqRRStd8o2Wq11tbW1tTU1NbWVldX19bW8vfjryRwmhJReHi4RqOJjo6Ojo6OiYmJiYmJjo5Wq9UajUar1aanp2N61MDUQdxu2bLlrbfeWrNmjbdErVaPGTOmbc39+/cvW7Zs9uzZt9xyy86dOw8fPvzxxx+PGDGi65sM0OvV1dWtXbt28+bN/EiID90JEybMmTMnOjqaZVnvhUf+2qPvxUmex3O9d2GJKDw8PC4uLi4ujk/f2NhYuVx+/acNHpfb7nTyI2yL3WV1OtnLo3CXxeG0uFxWh9Ma+LarWCRVSNWt14RVSplKLPrJr2y32/lY1el0fLjyj3X5ChCoSqUyJiZGo9Go1ero6GhvrEZHR2u1Wr5QIsEMcGhHB3H7l7/85cKFC/x6koEtXrzYbrd/+OGHAoHA4XDMmTNnzJgxr7zyStc1FaCPqa2tXbt27dtvv22z2ag1dBmGcbuvdwwnFouVSmVYWFhoaKhSqXQ6nTU1NXq9vsMzR0ZGeqOXHwRLpX3sgV2n2+Z0WpxOq8NttTvNLpfN5XFKxUqFNEohU0vEPxnQOxwOv5FrU1OT3x89v3AVCoWpqakjR45MTU3VarX8wNQbsTKZrDt+SeiPOojbZcuWRUZGvvrqq263Wyi84iNlRqNx7Nixzz333IMPPsiXrFu3btu2badPn8ZlExjgqqurc3JycnNz+ekz/CNDAYhEIqVSGRoaGhYWxh/4Jit/EBLSzkQet9tdV1dXU1PjTZf6+voOR8kqlcr3+nNsbGy7J+8TnE6nTqer8dHY2Bg4XAUCQUpKyogRI9LT00eMGDF8+PDhw4f3ua8g0Cd08NxYZWUly7K33357cXFxbGzsokWLli9fLhb7T4jX6/Ucx/luljJ48GCWZc1mM7ZvhAEuPj5+48aNTz/9dE5Ozqefflp6geFv4/ne0ouJifFenLyu5XN/ukmgw+EoKCgoKCi4VL2bv3ba0NDgF8CNjY2NjY3nz5/nXzIMo1KpYmNjNRpNgG/YvYrH46mvr6+pqWn72/mFK8MwKSkpfLKmp6dnZGQMHz68l19gh34j0OjW4/GMGDFCIpGsWLEiOTn54MGDW7du/eUvf7lq1Sq/mocOHbr//vt37tyZnp7Ol3z77be/+tWv9u7dm5KS4lfZarW2vVkCAN3AbrcXFRUVFRVdvHjxhx9+KCwsrKqq4iOqw2F379f2nmtCQsKQIUOGDx8+ZMiQYcOGDRky5BqnjwFct0CjW4/H88orr2RkZPCROWXKFKFQmJub+8QTT0RERAQ+L5/i7d5JEgqFuP8B0CNkMllmZmZmZqa3xOFwlJSUFBYWXrx4kf+3qKioSyZqdb+IiIihQ4cOGzaM/3fEiBFYtgl6j0BxKxKJ5s6d61sybdq0d955p6ioyLe7EhH//2mj0egtaWlpIaLo6Oi2p5VIJFFRUdfTaADoQlqtNisry/vSbDYXFBRcvHixwwdMewmZTDZ48OD09PQOhwEAPShQ3NbW1hYVFU2ePNl7C4c/aHs7VqPRMAxTUlLi3UmqpKRELpeHhYUFoc0AEERKpdJvBAwA1y/QyiYtLS1Lly7Ny8vzluzduzc0NNRvV20iCgsLmzx58q5du7zXkPfs2TNr1ixMSwYAACAi4erVq6/0nkqlOnv27LZt2xiG0el0//u//7tt27Y///nPo0ePJqItW7asX79+2rRp/KR5lUr15ptvGgwGjuPeeOONEydOvPTSS51fRgcAAKAf6+C5W5PJtH79+l27dhmNxrS0tEceeWTWrFn8W88+++yOHTsOHTrkvUG7e/fuv//975cuXUpPT3/yySfHjx8f9OYDAAD0BdgRCAAAIOiwKwUAAEDQIW4BAACCDnELAAAQdIhbAACAoEPcAgAABB3iFgAAIOgQtwAAAEGHuAUAAAg6xC0AAEDQIW4BAACCDnELAAAQdIhbAACAoEPcAgAABB3iFgAAIOgQtwAAAEGHuAUAAAg6xC0AAEDQIW4BAACCDnELAAAQdIhbAACAoEPcAgAABB3iFgAAIOgQtwAAAEGHuAUAAAg6xC0AAEDQIW4BAACCDnELAAAQdIhbAACAoEPcAgAABB3iFgAAIOgQtwAAAEGHuAUAAAg6xC0AAEDQIW4BAACCDnELAAAQdIhbAACAoEPcAgAABB3iFgAAIOgQtwAAAEGHuAUAAAg6xC0AAEDQIW4BAACCDnELAAAQdIhbAACAoEPcAgAABB3iFgAAIOhEXXUiu91eX1/vWyKVStVqdVedHwAAoO/qIG7dbvf27du3b99eVVWVkJCwcOHChx56SCRq56e+++67Rx991Ldk6tSpubm5XdlYAACAvqmDuN26dW7rfQAAEPtJREFUdWtOTs4DDzyQmZl55syZdevW1dbWrl69um3NysrKqKioNWvWeEswtAUAAOAFiluO4zZt2rRgwYJVq1YR0ezZs5VK5YYNG1asWBEREeFXuaKiIjU1dcaMGUFsLAAAQN8UaKpUY2OjwWCYMmWKtyQzM5OISktL21aurKwcNGgQEbnd7i5uIwAAQB8XaHQbFha2b98+jUbjLTl69CgRxcXFta1cWVnJsuztt99eXFwcGxu7aNGi5cuXi8XiLm8xAABAnxMobiUSSVJSkvflV199tXHjxjvuuMM3gHkej6eysrKurm7FihXJyckHDx7cuHFjc3MzfxXaD8uyDQ0NXdJ6AACAPoHhOK7DSnq9Picn51//+tf06dP/+te/ymQyvwoul+vrr7/OyMhISUnhS9auXZubm3vs2LG2d3kdDofZbO6S1gMAAPQJHcft7t27V65cqVAonn766dmzZzMM05nzHjly5N577/3HP/7B3+4FAAAYyDpYVWrXrl3Lly+fMmXKrl275syZc6Wsra2t3b9/v+8kKaFQSEShoaFd2FYAAIA+KlDcOp3O5557bv78+a+99lrbC8i+Wlpali5dmpeX5y3Zu3dvaGhoampql7UUAACgzwo0VerYsWMNDQ1SqdRvcaiFCxeqVKotW7bs27fvjTfeiIiIGDp06NSpU5966qnS0tL4+PjDhw/v2LHjhRdekEgkQW4/AABAHxAobsvLy4noo48+8iufPHmySqUqLi7Oz893Op1ExDDMhg0b1q9fv23bNqPRmJaW9sYbb8yaNSt47QYAAOhDOjUzGQAAAK4HNuADAAAIOsQtAABA0CFuAQAAgg5xCwAAEHSIWwAAgKBD3AIAAAQd4hYAACDoELcAAABBh7gFAAAIOsQtAABA0CFuAQAAgg5xCwAAEHSIWwAAgKBD3AIAAAQd4hYAACDoELcAAABBh7gFAAAIOsQtAABA0CFuAQAAgg5xCwAAEHSinm5A17Bv/wd/EHL/L3q2JQAAAG31k7j1Qu4CAEAv1N/i1gu5CwAAvUe/jVsv5C4AAPS4/h+3XshdAADoKQMobr2QuwAA0M0GYtx6IXcBAKB7DOi49ULuAgBAUCFufwK5CwAAwdBf4tbjIUFXrpDlzV0/iGEAALgGDMdxPd2G6+VpaGyZdIsgMVE4ZLAwaZBgUGLXRu/VQiQDAICf/hC3jp1fmR9f4X3JhEh6T/ReCSIZAGBA6Q8Xkz21OkYk4lwu/iVnd7gvFbsvFRMRI5MJU5IFg1OEKSkCrYYYpkdb+qMrXaz2hUgGAOg3+sPolojs73/o1uk8l4rdl4o9ZeXe6PXFhIQIEhOEQwYLhgwWxsX2nui9ZshjAIC+or/Erc9gkXM6ueoad3mF+1Kxu7Sc3O1ELykVwoQEYXJSv4leX4hhAIDeph/GrS/O6fCUV3rKy91lFe7SMnK729ZhFAphaoogeZAgKan/RS8PAQwA0LP6edz64hxOT0WF+1Kxu6zCU1lJHk/bOoxSKUxJFg5JFSQlCTQxQWhpb4EABgDoTgMobn1xNpuntNxdUuouKfHU6qi9/whMSEjXz2pmiJErSKEQKOSkVAiUClIoGbmcCVUwCiWjUDByOQl7Zio1AhgAIHgGaNz64qxWd2mZp7jUXVrq0dW1G73dSiEXyBWkkAuUClIqBQoFKeSMUilQKEkhZxQKRiHvniveCGAAgK6CuP0pi9VVUuopLXUXl3JGY9ec05fHzdkd13sShmHkckapYBQKRqlkFApSyAUKBSmVAiV/rCS5rCua2wHkMQBAJyFuuxvncpGZ9bBmMrGcleXMFs5s5liWM7NkYT0mllgL57zuSBYKGDk/FFYyoQpGLieFUqCUk1IpUMiJz2mptCt+oQ4gkgEAqN/ErVcfyt0AOIeTWJYzmTiLhU9izsxyLMtZLGQye1gzZ7a0/4DTVREK+UvTTKiSFAqBXE5KpUB5+RYyo1SQUsmESLriF+oAIhkA+r3+Frdt9Y8Abouz2zmTmSysh7WQmfWYTWS2eKwWMpk5lr08XG5v9vVVYUQiUir4K9WMXMEo5fzla0apYOR8TssZMSIZAKAD/T9u2+qvAdwWZ7VyZpZY1sOyZGY9LEutScyZWY61cJauiGSxhBRyJlR5eays5O8oyxl561QvpYIRdcdyoYhkGGi64a8ZulVXGYhx29bACWB/HEesxWNhibV4WJYzmTnWQhaW4+8umy+/df2ztZkQCaMMJaV30nUoKfnL15dnezEKOQmFXfI7BYa/HdBX9JW/S+hTnYS4bV9f+T96d/B4Lt9CZi2cycSxFrJYPCxLJvOPw2WL9fo/h5FKmVAlyb0PJStJoWAUCiZUcXncLFd0w/5O+NsB3WCg/YVBtyLEbb/XTb3a4+HYH6dYcxaWWNZjMhNr8ZhZslg4k4mz27vgg5QKgUzO305mQpWMQk7y7nsQGQAGCqFQ8dJfuvaUHcft7t2733777aKiovT09BUrVkyYMOH6a0Kv0k2R7HJxFgtntnBm0+WxspnlzGbOwo+bzcSaOYezO1oCABAQI5VG/nC2i88ZOG7379+/bNmy2bNn33LLLTt37jx8+PDHH388YsSI66kJ4OWX9JzTSSzrMZvJbOEs7OU85qd0mS0es5lYlnMikgEguHogbhcvXmy32z/88EOBQOBwOObMmTNmzJhXXnnlemoCdF7bkTdndxD7YwxzZjNntfVI2wCgv2LEIuV7b3ftOQM9nmE0Gg8ePPjcc88JBAIikkgkM2fO3LZt28svv8z89FZZ52sCXJXOzLAYaLNOAKAvChS3er2e47i0tDRvyeDBg1mWNZvNoaGh11YT4P+3d38hTb59HMevtRxTcf5ZOlNJWkgHozyIAhNMxfBfZPWzzIMKsZNUkKBCT1IsEzKF/INPKBiBSAdFCJWzPwdawaikoCgotRgk6GwoeaCmew7Gb8+efj2rbu9L98z368z7uu6b+7q+fPl4b3Oqjg89AvB/vuLW4XAIIcLDwz1HIiMj3cd/CNHfnymEmJ2ddc8HAGCN+LPv+nG/0bu4uLicmUFBQTzyAgDWFF9xazQahRAzXv+Hbnp6WggRHR2teKYQQqfTRUVFKb9lAAD+3/j6jh6TyaTRaEZHRz1HRkdHQ0JCDAaD4pkAAKxBvuLWYDCkpqZarVbPK8MPHjzIzc3954eNf38mAABrkLa2ttbHsNFobG9vdzqdLpertbV1eHi4vr4+JiZGCNHd3d3c3JyZmanX633PBABgjfvFF76npaW1t7e/fv26srJyfHy8u7vbYrG4h0ZGRp49e7bw91f8+JgJAMAax78oAABAOun/zgwAABC3AABIR9wCACAdcQsAgHTELQAA0hG3AABIR9wCACAdcQsAgHTELQAA0hG3AABIR9wCACAdcQsAgHTELQAA0hG3AABIR9wCACAdcQsAgHTELQAA0q1f7RsA/mNubm5yctL7iF6v37Bhw2rdDxAAaCs/4Y9Pt4uLizdu3MjOzrZYLNnZ2deuXfv+/btndGBgoLCwMDk5ubi42GazeZ+obAiKqV6poaGhPf+tqqpq5dYT0BQXy+3q1avV1dU/HKStZFC9UrSVkLCr8/PzLS0te/fu3b59+9GjRwcHB395D/4Yt9evX6+rq9u9e3djY2NGRkZTU9PFixfdQ4ODgxUVFQkJCTU1NXq9vqSk5M2bN8sZwnKoXim73R4VFfUvL+Xl5auztoCjrFhudru9p6fnhwvSVpKoXinaSkjY1aqqqs7OzoKCgoaGhvj4+JMnTz558uQXN+HyM0tLSzt27Dhz5oznSGtrq9lsdjqdLpfr+PHjRUVFi4uLLpdrbm4uKyvr7Nmz7mnKhqCYjErV1tYeOXJkpVeyBigu1suXL//666+kpCSz2VxVVeV9TdpKBhmVoq1U39WPHz+azebbt297jpSXl584ccL3bfjd0+3U1JTT6UxPT/cc2blzpxBibGxsZmbm6dOneXl569atE0LodLqcnJz+/n6Xy6VsaHVWGChUr5QQwm63b9q0SQixuLi4KosKVMqKJYSIiIjIz8+vrq42mUzeF6StJFG9UoK2krCr79+/F0KkpKR4juzZs2doaGhubs7HbfjdR6UMBsPjx4+91/b8+XMhRFxc3MTEhMvlSkpK8gxt2bJldnb227dvyobCwsJWZE2BSfVKhYWF2e322dnZ7OzskZGRjRs3FhYWlpWVBQUFreS6ApKyYoWFhZnNZrPZLIS4deuW9wVpK0lUr5QQgrZSfVeNRqMQwm63x8bGuo98+vRJCDE5OZmQkPC/bsPvnm51Ol1iYqJer3f/ePfu3ba2toKCApPJ5HA4hBDh4eGeyZGRkUIIh8OhbGgFlhPAVK/U0tKS3W5/9+5dcXFxV1dXTk5OW1vbpUuXVnJRgUpZsXxckLaSRPVK0VZCwq4mJyfHx8fX1NQMDw+Pj4/fvHmzu7tbCDE1NeXjLL97uvWYmJhoaGjo6+vLysqqr6//6Rz38/5PXyFRNgQF1KrU0tLS5cuXLRbL5s2bhRDp6elarbarq6uysjIiIkLmCtaQZRbLB9pKXWpVirbyptauBgcHd3R0nD59+vDhw0KI2NjY8vLy5uZm79j+Jz+N24GBgerq6tDQ0JaWlry8PI1GI/5+fp+ZmfFMm56eFkJER0e7N+hPh1ZmLYFNxUqtX79+37593hfPzMzs7Oz88OGD+40WLNOfFsvHpZSdhd+kYqVoKw8Vd1UIYbFY+vv77Xb7/Py82Wy+c+eOECImJsbHKX73YrIQwmq1lpWVpaenW63W/Px896YIIUwmk0ajGR0d9cwcHR0NCQkxGAzKhlZsRYFK3UqNj48PDg56/1Kp1WqFELwXqAoFxfJxNdpKHnUrRVu5qbur8/PzNpvN6XQmJiYmJSVptdpXr17FxcWFhIT4OMvv4nZhYeH8+fP79++/cuVKcHCw95DBYEhNTbVarZ6H/QcPHuTm5mo0GmVDq7LAgKF6paanp0tKSh49euS5zsOHD92fVljhpQUeZcXycUHaShLVK0VbCQm7qtVqT5061dDQ4P7x69ev9+/fLyws9H0bfvdi8osXLxwOh16v7+rq8j5+6NAho9FYWlpaWlpaV1eXlpbW19f3+fPnxsZG9wRlQ1BM9Upt3bo1IyPj3LlzY2Nj8fHxNputt7f3woULOp1uFZYXWBQXywfaSgbVK0VbCQm7qtVqjx071tHRkZiYGB0d3dPTExoaWlxc/Iv7+I0/EV5Rvb295p95+/ate4LVaj148OC2bduKiopsNpv3ucqGoIyMSs3MzNTW1qakpFgslgMHDty7d29FlxS4llMst/z8/B++POF3zsKfklEp2krGri4sLDQ1NaWkpOzatauiouLLly+/vA2Niz9LBwBAMr977xYAgMBD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EbcAAEhH3AIAIB1xCwCAdMQtAADS/RspqeHmFpt1g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p:cNvPicPr>
            <a:picLocks noChangeAspect="1"/>
          </p:cNvPicPr>
          <p:nvPr/>
        </p:nvPicPr>
        <p:blipFill rotWithShape="1">
          <a:blip r:embed="rId6"/>
          <a:srcRect t="9109" b="12218"/>
          <a:stretch/>
        </p:blipFill>
        <p:spPr>
          <a:xfrm>
            <a:off x="7465836" y="2679192"/>
            <a:ext cx="3938008" cy="1974224"/>
          </a:xfrm>
          <a:prstGeom prst="rect">
            <a:avLst/>
          </a:prstGeom>
        </p:spPr>
      </p:pic>
      <p:sp>
        <p:nvSpPr>
          <p:cNvPr id="23" name="Rectangle 22"/>
          <p:cNvSpPr/>
          <p:nvPr/>
        </p:nvSpPr>
        <p:spPr>
          <a:xfrm>
            <a:off x="9729951" y="2594845"/>
            <a:ext cx="233692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Germany – 83 </a:t>
            </a:r>
            <a:r>
              <a:rPr kumimoji="0" lang="en-US" sz="16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mln</a:t>
            </a: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Mortality – 6% (313)</a:t>
            </a:r>
          </a:p>
        </p:txBody>
      </p:sp>
      <p:sp>
        <p:nvSpPr>
          <p:cNvPr id="24" name="TextBox 23"/>
          <p:cNvSpPr txBox="1"/>
          <p:nvPr/>
        </p:nvSpPr>
        <p:spPr>
          <a:xfrm>
            <a:off x="5862673" y="2530837"/>
            <a:ext cx="5870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Calibri" panose="020F0502020204030204"/>
                <a:ea typeface="+mn-ea"/>
                <a:cs typeface="+mn-cs"/>
              </a:rPr>
              <a:t>Slope</a:t>
            </a:r>
          </a:p>
        </p:txBody>
      </p:sp>
    </p:spTree>
    <p:extLst>
      <p:ext uri="{BB962C8B-B14F-4D97-AF65-F5344CB8AC3E}">
        <p14:creationId xmlns:p14="http://schemas.microsoft.com/office/powerpoint/2010/main" val="25642198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a14:imgEffect>
                  </a14:imgLayer>
                </a14:imgProps>
              </a:ext>
            </a:extLst>
          </a:blip>
          <a:srcRect l="41104" t="27580" r="21804" b="12837"/>
          <a:stretch/>
        </p:blipFill>
        <p:spPr>
          <a:xfrm>
            <a:off x="164592" y="1975104"/>
            <a:ext cx="4041648" cy="3651918"/>
          </a:xfrm>
          <a:prstGeom prst="rect">
            <a:avLst/>
          </a:prstGeom>
        </p:spPr>
      </p:pic>
      <p:pic>
        <p:nvPicPr>
          <p:cNvPr id="3" name="Picture 2"/>
          <p:cNvPicPr>
            <a:picLocks noChangeAspect="1"/>
          </p:cNvPicPr>
          <p:nvPr/>
        </p:nvPicPr>
        <p:blipFill rotWithShape="1">
          <a:blip r:embed="rId4"/>
          <a:srcRect l="44114" t="10273" r="5877" b="21267"/>
          <a:stretch/>
        </p:blipFill>
        <p:spPr>
          <a:xfrm>
            <a:off x="4270248" y="787716"/>
            <a:ext cx="7730210" cy="5952424"/>
          </a:xfrm>
          <a:prstGeom prst="rect">
            <a:avLst/>
          </a:prstGeom>
        </p:spPr>
      </p:pic>
      <p:sp>
        <p:nvSpPr>
          <p:cNvPr id="4" name="TextBox 3"/>
          <p:cNvSpPr txBox="1"/>
          <p:nvPr/>
        </p:nvSpPr>
        <p:spPr>
          <a:xfrm>
            <a:off x="192024" y="777088"/>
            <a:ext cx="36758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TB notification rates per 100 000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voivodeships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Poland,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Poland average 13,9</a:t>
            </a:r>
          </a:p>
        </p:txBody>
      </p:sp>
      <p:sp>
        <p:nvSpPr>
          <p:cNvPr id="5" name="TextBox 4"/>
          <p:cNvSpPr txBox="1"/>
          <p:nvPr/>
        </p:nvSpPr>
        <p:spPr>
          <a:xfrm>
            <a:off x="10789920" y="4745736"/>
            <a:ext cx="11830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Ukraine</a:t>
            </a:r>
          </a:p>
        </p:txBody>
      </p:sp>
      <p:sp>
        <p:nvSpPr>
          <p:cNvPr id="6" name="TextBox 5"/>
          <p:cNvSpPr txBox="1"/>
          <p:nvPr/>
        </p:nvSpPr>
        <p:spPr>
          <a:xfrm>
            <a:off x="10671048" y="2386584"/>
            <a:ext cx="11384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Belarus</a:t>
            </a:r>
          </a:p>
        </p:txBody>
      </p:sp>
      <p:sp>
        <p:nvSpPr>
          <p:cNvPr id="7" name="TextBox 6"/>
          <p:cNvSpPr txBox="1"/>
          <p:nvPr/>
        </p:nvSpPr>
        <p:spPr>
          <a:xfrm>
            <a:off x="164592" y="189666"/>
            <a:ext cx="54793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Tuberculosis in Eastern &amp; Western Poland</a:t>
            </a:r>
          </a:p>
        </p:txBody>
      </p:sp>
    </p:spTree>
    <p:extLst>
      <p:ext uri="{BB962C8B-B14F-4D97-AF65-F5344CB8AC3E}">
        <p14:creationId xmlns:p14="http://schemas.microsoft.com/office/powerpoint/2010/main" val="1234069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75014" y="820854"/>
            <a:ext cx="48846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N of declarations registered for Ukrainian citizens</a:t>
            </a:r>
          </a:p>
        </p:txBody>
      </p:sp>
      <p:grpSp>
        <p:nvGrpSpPr>
          <p:cNvPr id="4" name="Group 3"/>
          <p:cNvGrpSpPr/>
          <p:nvPr/>
        </p:nvGrpSpPr>
        <p:grpSpPr>
          <a:xfrm>
            <a:off x="548441" y="919894"/>
            <a:ext cx="4737637" cy="2755631"/>
            <a:chOff x="548441" y="919894"/>
            <a:chExt cx="4737637" cy="2755631"/>
          </a:xfrm>
        </p:grpSpPr>
        <p:pic>
          <p:nvPicPr>
            <p:cNvPr id="3" name="Picture 2"/>
            <p:cNvPicPr>
              <a:picLocks noChangeAspect="1"/>
            </p:cNvPicPr>
            <p:nvPr/>
          </p:nvPicPr>
          <p:blipFill>
            <a:blip r:embed="rId2"/>
            <a:stretch>
              <a:fillRect/>
            </a:stretch>
          </p:blipFill>
          <p:spPr>
            <a:xfrm>
              <a:off x="548441" y="919894"/>
              <a:ext cx="4584589" cy="2755631"/>
            </a:xfrm>
            <a:prstGeom prst="rect">
              <a:avLst/>
            </a:prstGeom>
          </p:spPr>
        </p:pic>
        <p:sp>
          <p:nvSpPr>
            <p:cNvPr id="7" name="Rectangle 6"/>
            <p:cNvSpPr/>
            <p:nvPr/>
          </p:nvSpPr>
          <p:spPr>
            <a:xfrm>
              <a:off x="4580436" y="2266138"/>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8" name="Rectangle 7"/>
          <p:cNvSpPr/>
          <p:nvPr/>
        </p:nvSpPr>
        <p:spPr>
          <a:xfrm>
            <a:off x="377299" y="6466232"/>
            <a:ext cx="814174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OSW Report: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www.osw.waw.pl/sites/default/files/Report_Migration%20from%20Ukraine_net.pdf</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rotWithShape="1">
          <a:blip r:embed="rId4"/>
          <a:srcRect l="35878" t="33821" r="16754" b="21545"/>
          <a:stretch/>
        </p:blipFill>
        <p:spPr>
          <a:xfrm>
            <a:off x="6590773" y="1096356"/>
            <a:ext cx="4892784" cy="2593326"/>
          </a:xfrm>
          <a:prstGeom prst="rect">
            <a:avLst/>
          </a:prstGeom>
        </p:spPr>
      </p:pic>
      <p:grpSp>
        <p:nvGrpSpPr>
          <p:cNvPr id="9" name="Group 8"/>
          <p:cNvGrpSpPr/>
          <p:nvPr/>
        </p:nvGrpSpPr>
        <p:grpSpPr>
          <a:xfrm>
            <a:off x="443345" y="4034045"/>
            <a:ext cx="10352907" cy="2079497"/>
            <a:chOff x="328041" y="2197768"/>
            <a:chExt cx="10352907" cy="2079497"/>
          </a:xfrm>
        </p:grpSpPr>
        <p:sp>
          <p:nvSpPr>
            <p:cNvPr id="10" name="TextBox 9"/>
            <p:cNvSpPr txBox="1"/>
            <p:nvPr/>
          </p:nvSpPr>
          <p:spPr>
            <a:xfrm flipH="1">
              <a:off x="328041" y="3602057"/>
              <a:ext cx="35453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2008</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Ukrainians don’t need work permit in Poland but a “declaration”</a:t>
              </a:r>
            </a:p>
          </p:txBody>
        </p:sp>
        <p:sp>
          <p:nvSpPr>
            <p:cNvPr id="12" name="TextBox 11"/>
            <p:cNvSpPr txBox="1"/>
            <p:nvPr/>
          </p:nvSpPr>
          <p:spPr>
            <a:xfrm>
              <a:off x="4065410" y="3692490"/>
              <a:ext cx="30881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2016</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labor migration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Ukraine - Poland peaks</a:t>
              </a:r>
            </a:p>
          </p:txBody>
        </p:sp>
        <p:sp>
          <p:nvSpPr>
            <p:cNvPr id="13" name="TextBox 12"/>
            <p:cNvSpPr txBox="1"/>
            <p:nvPr/>
          </p:nvSpPr>
          <p:spPr>
            <a:xfrm>
              <a:off x="5483394" y="2488242"/>
              <a:ext cx="23526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2017 - 2020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Visa-free entry to EU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for 90 days for Ukrainians</a:t>
              </a:r>
            </a:p>
          </p:txBody>
        </p:sp>
        <p:sp>
          <p:nvSpPr>
            <p:cNvPr id="14" name="TextBox 13"/>
            <p:cNvSpPr txBox="1"/>
            <p:nvPr/>
          </p:nvSpPr>
          <p:spPr>
            <a:xfrm>
              <a:off x="8322674" y="2595215"/>
              <a:ext cx="235827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Germany opens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Ukrainian labor workers</a:t>
              </a:r>
            </a:p>
          </p:txBody>
        </p:sp>
        <p:sp>
          <p:nvSpPr>
            <p:cNvPr id="15" name="TextBox 14"/>
            <p:cNvSpPr txBox="1"/>
            <p:nvPr/>
          </p:nvSpPr>
          <p:spPr>
            <a:xfrm>
              <a:off x="6894927" y="3787531"/>
              <a:ext cx="28554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2018</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new work regulations</a:t>
              </a:r>
            </a:p>
          </p:txBody>
        </p:sp>
        <p:sp>
          <p:nvSpPr>
            <p:cNvPr id="16" name="TextBox 15"/>
            <p:cNvSpPr txBox="1"/>
            <p:nvPr/>
          </p:nvSpPr>
          <p:spPr>
            <a:xfrm>
              <a:off x="930441" y="2197768"/>
              <a:ext cx="11047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Timeline</a:t>
              </a:r>
            </a:p>
          </p:txBody>
        </p:sp>
        <p:cxnSp>
          <p:nvCxnSpPr>
            <p:cNvPr id="17" name="Straight Arrow Connector 16"/>
            <p:cNvCxnSpPr/>
            <p:nvPr/>
          </p:nvCxnSpPr>
          <p:spPr>
            <a:xfrm>
              <a:off x="433137" y="3412322"/>
              <a:ext cx="100744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97165" y="230474"/>
            <a:ext cx="74747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Could labor migration be seen in the Poland’s TB profile?</a:t>
            </a:r>
          </a:p>
        </p:txBody>
      </p:sp>
      <p:sp>
        <p:nvSpPr>
          <p:cNvPr id="6" name="TextBox 5"/>
          <p:cNvSpPr txBox="1"/>
          <p:nvPr/>
        </p:nvSpPr>
        <p:spPr>
          <a:xfrm>
            <a:off x="3048173" y="4600685"/>
            <a:ext cx="16528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2014</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Revolution</a:t>
            </a:r>
          </a:p>
        </p:txBody>
      </p:sp>
    </p:spTree>
    <p:extLst>
      <p:ext uri="{BB962C8B-B14F-4D97-AF65-F5344CB8AC3E}">
        <p14:creationId xmlns:p14="http://schemas.microsoft.com/office/powerpoint/2010/main" val="14219538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91" y="220055"/>
            <a:ext cx="44861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the context of global TB targets</a:t>
            </a:r>
          </a:p>
        </p:txBody>
      </p:sp>
      <p:pic>
        <p:nvPicPr>
          <p:cNvPr id="3" name="Picture 2"/>
          <p:cNvPicPr>
            <a:picLocks noChangeAspect="1"/>
          </p:cNvPicPr>
          <p:nvPr/>
        </p:nvPicPr>
        <p:blipFill rotWithShape="1">
          <a:blip r:embed="rId2"/>
          <a:srcRect l="18350" t="30045" r="15825" b="43037"/>
          <a:stretch/>
        </p:blipFill>
        <p:spPr>
          <a:xfrm>
            <a:off x="377028" y="1993342"/>
            <a:ext cx="8190817" cy="3349458"/>
          </a:xfrm>
          <a:prstGeom prst="rect">
            <a:avLst/>
          </a:prstGeom>
        </p:spPr>
      </p:pic>
      <p:pic>
        <p:nvPicPr>
          <p:cNvPr id="4" name="Picture 2" descr="Sustainable Development Goal 3 - Wik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0" r="6644" b="11404"/>
          <a:stretch/>
        </p:blipFill>
        <p:spPr bwMode="auto">
          <a:xfrm>
            <a:off x="10649394" y="317949"/>
            <a:ext cx="1137523" cy="1154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who.int/tb/tb_strategy_logo_blueb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010" y="317949"/>
            <a:ext cx="1264414" cy="11547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1163887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209094" y="6255599"/>
            <a:ext cx="4889500" cy="346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Matteelli</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 et al. </a:t>
            </a: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Eur</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r>
              <a:rPr kumimoji="0" lang="en-GB" altLang="en-US" sz="1400" b="0" i="0" u="none" strike="noStrike" kern="1200" cap="none" spc="0" normalizeH="0" baseline="0" noProof="0" dirty="0" err="1">
                <a:ln>
                  <a:noFill/>
                </a:ln>
                <a:solidFill>
                  <a:srgbClr val="000000"/>
                </a:solidFill>
                <a:effectLst/>
                <a:uLnTx/>
                <a:uFillTx/>
                <a:latin typeface="Helvetica" panose="020B0604020202020204" pitchFamily="34" charset="0"/>
                <a:ea typeface="+mn-ea"/>
                <a:cs typeface="Helvetica" panose="020B0604020202020204" pitchFamily="34" charset="0"/>
              </a:rPr>
              <a:t>Respir</a:t>
            </a: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Rev 2018;27:180035</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grpSp>
        <p:nvGrpSpPr>
          <p:cNvPr id="6" name="Group 5"/>
          <p:cNvGrpSpPr/>
          <p:nvPr/>
        </p:nvGrpSpPr>
        <p:grpSpPr>
          <a:xfrm>
            <a:off x="7486811" y="753649"/>
            <a:ext cx="4376245" cy="2363973"/>
            <a:chOff x="548441" y="919894"/>
            <a:chExt cx="4737637" cy="2755631"/>
          </a:xfrm>
        </p:grpSpPr>
        <p:pic>
          <p:nvPicPr>
            <p:cNvPr id="8" name="Picture 7"/>
            <p:cNvPicPr>
              <a:picLocks noChangeAspect="1"/>
            </p:cNvPicPr>
            <p:nvPr/>
          </p:nvPicPr>
          <p:blipFill>
            <a:blip r:embed="rId4"/>
            <a:stretch>
              <a:fillRect/>
            </a:stretch>
          </p:blipFill>
          <p:spPr>
            <a:xfrm>
              <a:off x="548441" y="919894"/>
              <a:ext cx="4584589" cy="2755631"/>
            </a:xfrm>
            <a:prstGeom prst="rect">
              <a:avLst/>
            </a:prstGeom>
          </p:spPr>
        </p:pic>
        <p:sp>
          <p:nvSpPr>
            <p:cNvPr id="9" name="Rectangle 8"/>
            <p:cNvSpPr/>
            <p:nvPr/>
          </p:nvSpPr>
          <p:spPr>
            <a:xfrm>
              <a:off x="4580436" y="2266138"/>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22" name="Group 21"/>
          <p:cNvGrpSpPr/>
          <p:nvPr/>
        </p:nvGrpSpPr>
        <p:grpSpPr>
          <a:xfrm>
            <a:off x="248990" y="1236906"/>
            <a:ext cx="7546461" cy="4943422"/>
            <a:chOff x="312999" y="766314"/>
            <a:chExt cx="7068163" cy="4675573"/>
          </a:xfrm>
        </p:grpSpPr>
        <p:sp>
          <p:nvSpPr>
            <p:cNvPr id="3073" name="Text Box 1"/>
            <p:cNvSpPr txBox="1">
              <a:spLocks noChangeArrowheads="1"/>
            </p:cNvSpPr>
            <p:nvPr/>
          </p:nvSpPr>
          <p:spPr bwMode="auto">
            <a:xfrm>
              <a:off x="1187045" y="766314"/>
              <a:ext cx="6194117" cy="516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altLang="en-US" sz="1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Projected decline of global TB incidence rates to target levels</a:t>
              </a:r>
              <a:r>
                <a:rPr kumimoji="0" lang="en-GB" altLang="en-US" sz="20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 </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99" y="1593685"/>
              <a:ext cx="6646671" cy="38482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1191584" y="2887579"/>
              <a:ext cx="2401848" cy="167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212251" y="2420695"/>
              <a:ext cx="1362640"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711188" y="2591810"/>
              <a:ext cx="1362640"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559602" y="3744892"/>
              <a:ext cx="3028452" cy="93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rot="649557">
              <a:off x="1875283" y="2121520"/>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649557">
              <a:off x="2592169" y="2539021"/>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rot="649557">
              <a:off x="2690388" y="2686906"/>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21297944">
              <a:off x="3620443" y="3408820"/>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4309543" y="4225624"/>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6"/>
            <a:stretch>
              <a:fillRect/>
            </a:stretch>
          </p:blipFill>
          <p:spPr>
            <a:xfrm>
              <a:off x="4588053" y="4041993"/>
              <a:ext cx="603556" cy="579170"/>
            </a:xfrm>
            <a:prstGeom prst="rect">
              <a:avLst/>
            </a:prstGeom>
          </p:spPr>
        </p:pic>
        <p:sp>
          <p:nvSpPr>
            <p:cNvPr id="25" name="Rectangle 24"/>
            <p:cNvSpPr/>
            <p:nvPr/>
          </p:nvSpPr>
          <p:spPr>
            <a:xfrm rot="21297944">
              <a:off x="4209970" y="3826436"/>
              <a:ext cx="557021" cy="525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rot="21297944">
              <a:off x="4847889" y="4123900"/>
              <a:ext cx="454939" cy="40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p:cNvSpPr txBox="1"/>
          <p:nvPr/>
        </p:nvSpPr>
        <p:spPr>
          <a:xfrm>
            <a:off x="248991" y="220055"/>
            <a:ext cx="44861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 the context of global TB targets</a:t>
            </a:r>
          </a:p>
        </p:txBody>
      </p:sp>
    </p:spTree>
    <p:extLst>
      <p:ext uri="{BB962C8B-B14F-4D97-AF65-F5344CB8AC3E}">
        <p14:creationId xmlns:p14="http://schemas.microsoft.com/office/powerpoint/2010/main" val="21387139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3058" y="1756804"/>
            <a:ext cx="6160139" cy="3585929"/>
            <a:chOff x="548441" y="919894"/>
            <a:chExt cx="4737637" cy="2755631"/>
          </a:xfrm>
        </p:grpSpPr>
        <p:pic>
          <p:nvPicPr>
            <p:cNvPr id="3" name="Picture 2"/>
            <p:cNvPicPr>
              <a:picLocks noChangeAspect="1"/>
            </p:cNvPicPr>
            <p:nvPr/>
          </p:nvPicPr>
          <p:blipFill>
            <a:blip r:embed="rId2"/>
            <a:stretch>
              <a:fillRect/>
            </a:stretch>
          </p:blipFill>
          <p:spPr>
            <a:xfrm>
              <a:off x="548441" y="919894"/>
              <a:ext cx="4584589" cy="2755631"/>
            </a:xfrm>
            <a:prstGeom prst="rect">
              <a:avLst/>
            </a:prstGeom>
          </p:spPr>
        </p:pic>
        <p:sp>
          <p:nvSpPr>
            <p:cNvPr id="4" name="Rectangle 3"/>
            <p:cNvSpPr/>
            <p:nvPr/>
          </p:nvSpPr>
          <p:spPr>
            <a:xfrm>
              <a:off x="4580436" y="2266138"/>
              <a:ext cx="7056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5321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5" name="TextBox 4"/>
          <p:cNvSpPr txBox="1"/>
          <p:nvPr/>
        </p:nvSpPr>
        <p:spPr>
          <a:xfrm>
            <a:off x="434770" y="521209"/>
            <a:ext cx="43888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Passive detection of TB in Poland</a:t>
            </a:r>
          </a:p>
        </p:txBody>
      </p:sp>
      <p:sp>
        <p:nvSpPr>
          <p:cNvPr id="6" name="Rectangle 5"/>
          <p:cNvSpPr/>
          <p:nvPr/>
        </p:nvSpPr>
        <p:spPr>
          <a:xfrm>
            <a:off x="453058" y="6178218"/>
            <a:ext cx="6048326"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www.igichp.edu.pl/wp-content/uploads/2020/06/biuletyn_2020.pdf</a:t>
            </a:r>
          </a:p>
        </p:txBody>
      </p:sp>
      <p:sp>
        <p:nvSpPr>
          <p:cNvPr id="7" name="Rectangle 6"/>
          <p:cNvSpPr/>
          <p:nvPr/>
        </p:nvSpPr>
        <p:spPr>
          <a:xfrm>
            <a:off x="7017908" y="5502248"/>
            <a:ext cx="416607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C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GB" sz="1800" b="0" i="0" u="none" strike="noStrike" kern="1200" cap="none" spc="0" normalizeH="0" baseline="0" noProof="0" dirty="0" err="1">
                <a:ln>
                  <a:noFill/>
                </a:ln>
                <a:solidFill>
                  <a:srgbClr val="FF0000"/>
                </a:solidFill>
                <a:effectLst/>
                <a:uLnTx/>
                <a:uFillTx/>
                <a:latin typeface="Calibri" panose="020F0502020204030204"/>
                <a:ea typeface="+mn-ea"/>
                <a:cs typeface="Arial" panose="020B0604020202020204" pitchFamily="34" charset="0"/>
              </a:rPr>
              <a:t>Jagiellonian</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University Medical College</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D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Krakow Municipality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6955547" y="1647674"/>
            <a:ext cx="4710470" cy="3695060"/>
            <a:chOff x="766745" y="9091064"/>
            <a:chExt cx="22119772" cy="18679886"/>
          </a:xfrm>
        </p:grpSpPr>
        <p:grpSp>
          <p:nvGrpSpPr>
            <p:cNvPr id="9" name="Group 8"/>
            <p:cNvGrpSpPr/>
            <p:nvPr/>
          </p:nvGrpSpPr>
          <p:grpSpPr>
            <a:xfrm>
              <a:off x="766745" y="9091064"/>
              <a:ext cx="22119772" cy="18679886"/>
              <a:chOff x="1306285" y="4659086"/>
              <a:chExt cx="22119772" cy="18679886"/>
            </a:xfrm>
          </p:grpSpPr>
          <p:pic>
            <p:nvPicPr>
              <p:cNvPr id="13" name="Picture 1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artisticTexturizer/>
                        </a14:imgEffect>
                        <a14:imgEffect>
                          <a14:colorTemperature colorTemp="112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rcRect l="6802" t="21096" r="64467" b="33811"/>
              <a:stretch/>
            </p:blipFill>
            <p:spPr>
              <a:xfrm>
                <a:off x="1306285" y="4659086"/>
                <a:ext cx="22119772" cy="18679886"/>
              </a:xfrm>
              <a:prstGeom prst="rect">
                <a:avLst/>
              </a:prstGeom>
            </p:spPr>
          </p:pic>
          <p:sp>
            <p:nvSpPr>
              <p:cNvPr id="14" name="Oval 13"/>
              <p:cNvSpPr/>
              <p:nvPr/>
            </p:nvSpPr>
            <p:spPr>
              <a:xfrm>
                <a:off x="20405650" y="19650114"/>
                <a:ext cx="1567524" cy="141050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a:t>
                </a:r>
              </a:p>
            </p:txBody>
          </p:sp>
          <p:sp>
            <p:nvSpPr>
              <p:cNvPr id="15" name="Oval 14"/>
              <p:cNvSpPr/>
              <p:nvPr/>
            </p:nvSpPr>
            <p:spPr>
              <a:xfrm>
                <a:off x="10394384" y="8557437"/>
                <a:ext cx="1506711" cy="1308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a:t>
                </a:r>
              </a:p>
            </p:txBody>
          </p:sp>
          <p:sp>
            <p:nvSpPr>
              <p:cNvPr id="16" name="Oval 15"/>
              <p:cNvSpPr/>
              <p:nvPr/>
            </p:nvSpPr>
            <p:spPr>
              <a:xfrm>
                <a:off x="14735720" y="11834379"/>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a:t>
                </a:r>
              </a:p>
            </p:txBody>
          </p:sp>
          <p:sp>
            <p:nvSpPr>
              <p:cNvPr id="17" name="Oval 16"/>
              <p:cNvSpPr/>
              <p:nvPr/>
            </p:nvSpPr>
            <p:spPr>
              <a:xfrm>
                <a:off x="9244054" y="11588579"/>
                <a:ext cx="1579217" cy="14059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B</a:t>
                </a:r>
              </a:p>
            </p:txBody>
          </p:sp>
          <p:sp>
            <p:nvSpPr>
              <p:cNvPr id="18" name="Oval 17"/>
              <p:cNvSpPr/>
              <p:nvPr/>
            </p:nvSpPr>
            <p:spPr>
              <a:xfrm>
                <a:off x="10806967" y="15641696"/>
                <a:ext cx="1441261" cy="1344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9" name="Oval 18"/>
              <p:cNvSpPr/>
              <p:nvPr/>
            </p:nvSpPr>
            <p:spPr>
              <a:xfrm>
                <a:off x="15399623" y="17586094"/>
                <a:ext cx="1420632" cy="12610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J</a:t>
                </a:r>
              </a:p>
            </p:txBody>
          </p:sp>
          <p:sp>
            <p:nvSpPr>
              <p:cNvPr id="20" name="Oval 19"/>
              <p:cNvSpPr/>
              <p:nvPr/>
            </p:nvSpPr>
            <p:spPr>
              <a:xfrm>
                <a:off x="7795801" y="14720739"/>
                <a:ext cx="1408826" cy="14105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a:t>
                </a:r>
              </a:p>
            </p:txBody>
          </p:sp>
          <p:sp>
            <p:nvSpPr>
              <p:cNvPr id="21" name="Oval 20"/>
              <p:cNvSpPr/>
              <p:nvPr/>
            </p:nvSpPr>
            <p:spPr>
              <a:xfrm>
                <a:off x="16181128" y="15713552"/>
                <a:ext cx="1441261" cy="134484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a:t>
                </a:r>
              </a:p>
            </p:txBody>
          </p:sp>
          <p:sp>
            <p:nvSpPr>
              <p:cNvPr id="22" name="Oval 21"/>
              <p:cNvSpPr/>
              <p:nvPr/>
            </p:nvSpPr>
            <p:spPr>
              <a:xfrm>
                <a:off x="15956931" y="11571942"/>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a:t>
                </a:r>
              </a:p>
            </p:txBody>
          </p:sp>
        </p:grpSp>
        <p:sp>
          <p:nvSpPr>
            <p:cNvPr id="10" name="Oval 9"/>
            <p:cNvSpPr/>
            <p:nvPr/>
          </p:nvSpPr>
          <p:spPr>
            <a:xfrm>
              <a:off x="11487857" y="19544134"/>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t>
              </a:r>
            </a:p>
          </p:txBody>
        </p:sp>
        <p:sp>
          <p:nvSpPr>
            <p:cNvPr id="11" name="Oval 10"/>
            <p:cNvSpPr/>
            <p:nvPr/>
          </p:nvSpPr>
          <p:spPr>
            <a:xfrm>
              <a:off x="6881400" y="20261310"/>
              <a:ext cx="1408826" cy="14105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a:t>
              </a:r>
            </a:p>
          </p:txBody>
        </p:sp>
        <p:sp>
          <p:nvSpPr>
            <p:cNvPr id="12" name="Oval 11"/>
            <p:cNvSpPr/>
            <p:nvPr/>
          </p:nvSpPr>
          <p:spPr>
            <a:xfrm>
              <a:off x="11275713" y="16790064"/>
              <a:ext cx="1373234" cy="147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t>
              </a:r>
            </a:p>
          </p:txBody>
        </p:sp>
      </p:grpSp>
      <p:sp>
        <p:nvSpPr>
          <p:cNvPr id="23" name="TextBox 22"/>
          <p:cNvSpPr txBox="1"/>
          <p:nvPr/>
        </p:nvSpPr>
        <p:spPr>
          <a:xfrm>
            <a:off x="6859687" y="1088739"/>
            <a:ext cx="2031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Work &amp; Health</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5210" y="1760148"/>
            <a:ext cx="1505529" cy="452071"/>
          </a:xfrm>
          <a:prstGeom prst="rect">
            <a:avLst/>
          </a:prstGeom>
        </p:spPr>
      </p:pic>
      <p:pic>
        <p:nvPicPr>
          <p:cNvPr id="25" name="Picture 24"/>
          <p:cNvPicPr/>
          <p:nvPr/>
        </p:nvPicPr>
        <p:blipFill>
          <a:blip r:embed="rId6" cstate="print">
            <a:extLst>
              <a:ext uri="{28A0092B-C50C-407E-A947-70E740481C1C}">
                <a14:useLocalDpi xmlns:a14="http://schemas.microsoft.com/office/drawing/2010/main" val="0"/>
              </a:ext>
            </a:extLst>
          </a:blip>
          <a:stretch>
            <a:fillRect/>
          </a:stretch>
        </p:blipFill>
        <p:spPr>
          <a:xfrm>
            <a:off x="9211743" y="1062063"/>
            <a:ext cx="1900486" cy="417242"/>
          </a:xfrm>
          <a:prstGeom prst="rect">
            <a:avLst/>
          </a:prstGeom>
        </p:spPr>
      </p:pic>
      <p:sp>
        <p:nvSpPr>
          <p:cNvPr id="26" name="Rectangle 25"/>
          <p:cNvSpPr/>
          <p:nvPr/>
        </p:nvSpPr>
        <p:spPr>
          <a:xfrm>
            <a:off x="453058" y="6479107"/>
            <a:ext cx="331199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pubmed.ncbi.nlm.nih.gov/30860181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7" name="Picture 26"/>
          <p:cNvPicPr/>
          <p:nvPr/>
        </p:nvPicPr>
        <p:blipFill>
          <a:blip r:embed="rId6"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20965664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7281" t="34912" r="26254" b="24417"/>
          <a:stretch/>
        </p:blipFill>
        <p:spPr>
          <a:xfrm>
            <a:off x="2143964" y="1426141"/>
            <a:ext cx="6872020" cy="4311277"/>
          </a:xfrm>
          <a:prstGeom prst="rect">
            <a:avLst/>
          </a:prstGeom>
        </p:spPr>
      </p:pic>
      <p:sp>
        <p:nvSpPr>
          <p:cNvPr id="3" name="TextBox 2"/>
          <p:cNvSpPr txBox="1"/>
          <p:nvPr/>
        </p:nvSpPr>
        <p:spPr>
          <a:xfrm>
            <a:off x="6542587" y="1426141"/>
            <a:ext cx="32030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People living with HIV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&gt;0,5% of country population</a:t>
            </a:r>
          </a:p>
        </p:txBody>
      </p:sp>
      <p:sp>
        <p:nvSpPr>
          <p:cNvPr id="4" name="Rectangle 3"/>
          <p:cNvSpPr/>
          <p:nvPr/>
        </p:nvSpPr>
        <p:spPr>
          <a:xfrm>
            <a:off x="637446" y="404881"/>
            <a:ext cx="21230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Vulnerable groups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srcRect l="56570" t="75302" r="26254" b="18772"/>
          <a:stretch/>
        </p:blipFill>
        <p:spPr>
          <a:xfrm>
            <a:off x="4608256" y="5905176"/>
            <a:ext cx="3141268" cy="609600"/>
          </a:xfrm>
          <a:prstGeom prst="rect">
            <a:avLst/>
          </a:prstGeom>
        </p:spPr>
      </p:pic>
      <p:sp>
        <p:nvSpPr>
          <p:cNvPr id="14" name="Rectangle 13"/>
          <p:cNvSpPr/>
          <p:nvPr/>
        </p:nvSpPr>
        <p:spPr>
          <a:xfrm>
            <a:off x="637446" y="6209976"/>
            <a:ext cx="345787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//pubmed.ncbi.nlm.nih.gov/32065811/</a:t>
            </a:r>
          </a:p>
        </p:txBody>
      </p:sp>
      <p:sp>
        <p:nvSpPr>
          <p:cNvPr id="6" name="Rectangle 5"/>
          <p:cNvSpPr/>
          <p:nvPr/>
        </p:nvSpPr>
        <p:spPr>
          <a:xfrm>
            <a:off x="637446" y="6450244"/>
            <a:ext cx="95965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https://www.unaids.org/sites/default/files/country/documents/UKR_2019_countryreport.pdf</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29880349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680" y="713232"/>
            <a:ext cx="8399672" cy="1846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Conclusion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 migration from Ukraine to Poland might be seen in Poland’s TB country profile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Vulnerable groups may be affected when not covered by diagnostic /active case finding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940912" y="3273552"/>
            <a:ext cx="785561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Offer free diagnostic and information to all labor migrants (not only from Ukraine)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Build contact between Ukrainian &amp; Polish healthcare</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0027252" y="6180328"/>
            <a:ext cx="1900486" cy="417242"/>
          </a:xfrm>
          <a:prstGeom prst="rect">
            <a:avLst/>
          </a:prstGeom>
        </p:spPr>
      </p:pic>
    </p:spTree>
    <p:extLst>
      <p:ext uri="{BB962C8B-B14F-4D97-AF65-F5344CB8AC3E}">
        <p14:creationId xmlns:p14="http://schemas.microsoft.com/office/powerpoint/2010/main" val="55499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32001" y="1268759"/>
          <a:ext cx="10684490" cy="4856169"/>
        </p:xfrm>
        <a:graphic>
          <a:graphicData uri="http://schemas.openxmlformats.org/drawingml/2006/table">
            <a:tbl>
              <a:tblPr firstRow="1" firstCol="1" bandRow="1"/>
              <a:tblGrid>
                <a:gridCol w="1083290">
                  <a:extLst>
                    <a:ext uri="{9D8B030D-6E8A-4147-A177-3AD203B41FA5}">
                      <a16:colId xmlns:a16="http://schemas.microsoft.com/office/drawing/2014/main" val="20000"/>
                    </a:ext>
                  </a:extLst>
                </a:gridCol>
                <a:gridCol w="852740">
                  <a:extLst>
                    <a:ext uri="{9D8B030D-6E8A-4147-A177-3AD203B41FA5}">
                      <a16:colId xmlns:a16="http://schemas.microsoft.com/office/drawing/2014/main" val="20001"/>
                    </a:ext>
                  </a:extLst>
                </a:gridCol>
                <a:gridCol w="643208">
                  <a:extLst>
                    <a:ext uri="{9D8B030D-6E8A-4147-A177-3AD203B41FA5}">
                      <a16:colId xmlns:a16="http://schemas.microsoft.com/office/drawing/2014/main" val="20002"/>
                    </a:ext>
                  </a:extLst>
                </a:gridCol>
                <a:gridCol w="782104">
                  <a:extLst>
                    <a:ext uri="{9D8B030D-6E8A-4147-A177-3AD203B41FA5}">
                      <a16:colId xmlns:a16="http://schemas.microsoft.com/office/drawing/2014/main" val="20003"/>
                    </a:ext>
                  </a:extLst>
                </a:gridCol>
                <a:gridCol w="822705">
                  <a:extLst>
                    <a:ext uri="{9D8B030D-6E8A-4147-A177-3AD203B41FA5}">
                      <a16:colId xmlns:a16="http://schemas.microsoft.com/office/drawing/2014/main" val="20004"/>
                    </a:ext>
                  </a:extLst>
                </a:gridCol>
                <a:gridCol w="1318466">
                  <a:extLst>
                    <a:ext uri="{9D8B030D-6E8A-4147-A177-3AD203B41FA5}">
                      <a16:colId xmlns:a16="http://schemas.microsoft.com/office/drawing/2014/main" val="20005"/>
                    </a:ext>
                  </a:extLst>
                </a:gridCol>
                <a:gridCol w="1036394">
                  <a:extLst>
                    <a:ext uri="{9D8B030D-6E8A-4147-A177-3AD203B41FA5}">
                      <a16:colId xmlns:a16="http://schemas.microsoft.com/office/drawing/2014/main" val="20006"/>
                    </a:ext>
                  </a:extLst>
                </a:gridCol>
                <a:gridCol w="1072724">
                  <a:extLst>
                    <a:ext uri="{9D8B030D-6E8A-4147-A177-3AD203B41FA5}">
                      <a16:colId xmlns:a16="http://schemas.microsoft.com/office/drawing/2014/main" val="20007"/>
                    </a:ext>
                  </a:extLst>
                </a:gridCol>
                <a:gridCol w="1023575">
                  <a:extLst>
                    <a:ext uri="{9D8B030D-6E8A-4147-A177-3AD203B41FA5}">
                      <a16:colId xmlns:a16="http://schemas.microsoft.com/office/drawing/2014/main" val="20008"/>
                    </a:ext>
                  </a:extLst>
                </a:gridCol>
                <a:gridCol w="1038532">
                  <a:extLst>
                    <a:ext uri="{9D8B030D-6E8A-4147-A177-3AD203B41FA5}">
                      <a16:colId xmlns:a16="http://schemas.microsoft.com/office/drawing/2014/main" val="20009"/>
                    </a:ext>
                  </a:extLst>
                </a:gridCol>
                <a:gridCol w="1010752">
                  <a:extLst>
                    <a:ext uri="{9D8B030D-6E8A-4147-A177-3AD203B41FA5}">
                      <a16:colId xmlns:a16="http://schemas.microsoft.com/office/drawing/2014/main" val="20010"/>
                    </a:ext>
                  </a:extLst>
                </a:gridCol>
              </a:tblGrid>
              <a:tr h="1035519">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Variable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HIV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TB</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HBV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HCV</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Gonorrhoea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Syphilis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Measles</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Rubella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Aft>
                          <a:spcPts val="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Malaria</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tc>
                  <a:txBody>
                    <a:bodyPr/>
                    <a:lstStyle/>
                    <a:p>
                      <a:pPr algn="ctr">
                        <a:spcBef>
                          <a:spcPts val="600"/>
                        </a:spcBef>
                        <a:spcAft>
                          <a:spcPts val="600"/>
                        </a:spcAft>
                      </a:pPr>
                      <a:r>
                        <a:rPr lang="en-GB" sz="1600" b="1" spc="-40" dirty="0">
                          <a:solidFill>
                            <a:srgbClr val="FFFFFF"/>
                          </a:solidFill>
                          <a:effectLst/>
                          <a:latin typeface="Calibri" panose="020F0502020204030204" pitchFamily="34" charset="0"/>
                          <a:ea typeface="Batang" panose="02030600000101010101" pitchFamily="18" charset="-127"/>
                          <a:cs typeface="Calibri" panose="020F0502020204030204" pitchFamily="34" charset="0"/>
                        </a:rPr>
                        <a:t>Chagas disease*</a:t>
                      </a:r>
                      <a:endParaRPr lang="en-GB" sz="1400" dirty="0">
                        <a:effectLst/>
                        <a:latin typeface="Calibri" panose="020F0502020204030204" pitchFamily="34" charset="0"/>
                        <a:ea typeface="Batang" panose="02030600000101010101" pitchFamily="18" charset="-127"/>
                        <a:cs typeface="Calibri" panose="020F0502020204030204" pitchFamily="34"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69AE23"/>
                    </a:solidFill>
                  </a:tcPr>
                </a:tc>
                <a:extLst>
                  <a:ext uri="{0D108BD9-81ED-4DB2-BD59-A6C34878D82A}">
                    <a16:rowId xmlns:a16="http://schemas.microsoft.com/office/drawing/2014/main" val="10000"/>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birth</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95.6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19.1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14.4</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1"/>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Country of nationality</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28</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96.3</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6.8</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4</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2"/>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Probable country of infection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20.2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7.6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10</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3</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90.1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3"/>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Imported</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39.1</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40.5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82</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96</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98.7</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4"/>
                  </a:ext>
                </a:extLst>
              </a:tr>
              <a:tr h="764130">
                <a:tc>
                  <a:txBody>
                    <a:bodyPr/>
                    <a:lstStyle/>
                    <a:p>
                      <a:pPr>
                        <a:spcAft>
                          <a:spcPts val="0"/>
                        </a:spcAft>
                      </a:pPr>
                      <a:r>
                        <a:rPr lang="en-GB" sz="1400" b="1" dirty="0">
                          <a:effectLst/>
                          <a:latin typeface="Calibri" panose="020F0502020204030204" pitchFamily="34" charset="0"/>
                          <a:ea typeface="Batang" panose="02030600000101010101" pitchFamily="18" charset="-127"/>
                          <a:cs typeface="Tahoma" panose="020B0604030504040204" pitchFamily="34" charset="0"/>
                        </a:rPr>
                        <a:t>Region of origin</a:t>
                      </a:r>
                      <a:endParaRPr lang="en-GB" sz="1400" b="1" dirty="0">
                        <a:effectLst/>
                        <a:latin typeface="Calibri" panose="020F050202020403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62.5</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tc>
                  <a:txBody>
                    <a:bodyPr/>
                    <a:lstStyle/>
                    <a:p>
                      <a:pPr algn="ctr">
                        <a:spcAft>
                          <a:spcPts val="0"/>
                        </a:spcAft>
                      </a:pPr>
                      <a:r>
                        <a:rPr lang="en-GB" sz="1400" b="0" dirty="0">
                          <a:effectLst/>
                          <a:latin typeface="Tahoma" panose="020B0604030504040204" pitchFamily="34" charset="0"/>
                          <a:ea typeface="Batang" panose="02030600000101010101" pitchFamily="18" charset="-127"/>
                          <a:cs typeface="Tahoma" panose="020B0604030504040204" pitchFamily="34" charset="0"/>
                        </a:rPr>
                        <a:t> </a:t>
                      </a:r>
                      <a:endParaRPr lang="en-GB" sz="1050" b="0" dirty="0">
                        <a:effectLst/>
                        <a:latin typeface="Tahoma" panose="020B0604030504040204" pitchFamily="34" charset="0"/>
                        <a:ea typeface="Batang" panose="02030600000101010101" pitchFamily="18" charset="-127"/>
                        <a:cs typeface="Times New Roman" panose="02020603050405020304" pitchFamily="18" charset="0"/>
                      </a:endParaRPr>
                    </a:p>
                  </a:txBody>
                  <a:tcPr marL="51435" marR="51435" marT="0"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92663" y="6203307"/>
            <a:ext cx="1515479"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ko-KR" sz="900" b="0" i="0" u="none" strike="noStrike" kern="1200" cap="none" spc="0" normalizeH="0" baseline="0" noProof="0" dirty="0">
                <a:ln>
                  <a:noFill/>
                </a:ln>
                <a:solidFill>
                  <a:prstClr val="black"/>
                </a:solidFill>
                <a:effectLst/>
                <a:uLnTx/>
                <a:uFillTx/>
                <a:latin typeface="Tahoma" panose="020B0604030504040204" pitchFamily="34" charset="0"/>
                <a:ea typeface="Arial Unicode MS" panose="020B0604020202020204" pitchFamily="34" charset="-128"/>
                <a:cs typeface="Tahoma" panose="020B0604030504040204" pitchFamily="34" charset="0"/>
              </a:rPr>
              <a:t>*Not under EU surveillance</a:t>
            </a:r>
            <a:endParaRPr kumimoji="0" lang="en-GB" altLang="ko-KR" sz="900" b="0" i="0" u="none" strike="noStrike" kern="1200" cap="none" spc="0" normalizeH="0" baseline="0" noProof="0" dirty="0">
              <a:ln>
                <a:noFill/>
              </a:ln>
              <a:solidFill>
                <a:prstClr val="black"/>
              </a:solidFill>
              <a:effectLst/>
              <a:uLnTx/>
              <a:uFillTx/>
              <a:latin typeface="Tahoma"/>
              <a:ea typeface="+mn-ea"/>
              <a:cs typeface="+mn-cs"/>
            </a:endParaRPr>
          </a:p>
        </p:txBody>
      </p:sp>
      <p:sp>
        <p:nvSpPr>
          <p:cNvPr id="9" name="Rectangle 8"/>
          <p:cNvSpPr/>
          <p:nvPr/>
        </p:nvSpPr>
        <p:spPr bwMode="auto">
          <a:xfrm>
            <a:off x="1490097" y="2299064"/>
            <a:ext cx="1540486" cy="757646"/>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90000"/>
              </a:lnSpc>
              <a:spcBef>
                <a:spcPct val="0"/>
              </a:spcBef>
              <a:spcAft>
                <a:spcPct val="300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8" name="Rectangle 7"/>
          <p:cNvSpPr/>
          <p:nvPr/>
        </p:nvSpPr>
        <p:spPr>
          <a:xfrm>
            <a:off x="2937367" y="5697252"/>
            <a:ext cx="602095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ECDC. Assessing the burden of key infectious diseases affecting migrant populations in the EU/EEA. Stockholm: ECDC; 2014.</a:t>
            </a:r>
          </a:p>
        </p:txBody>
      </p:sp>
      <p:sp>
        <p:nvSpPr>
          <p:cNvPr id="7" name="Rectangle 6"/>
          <p:cNvSpPr/>
          <p:nvPr/>
        </p:nvSpPr>
        <p:spPr>
          <a:xfrm>
            <a:off x="237565" y="6596390"/>
            <a:ext cx="802793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ECDC. Assessing the burden of key infectious diseases affecting migrant populations in the EU/EEA. Stockholm: ECDC; 2014.  </a:t>
            </a:r>
          </a:p>
        </p:txBody>
      </p:sp>
      <p:sp>
        <p:nvSpPr>
          <p:cNvPr id="10" name="Title 1"/>
          <p:cNvSpPr>
            <a:spLocks noGrp="1"/>
          </p:cNvSpPr>
          <p:nvPr>
            <p:ph type="title"/>
          </p:nvPr>
        </p:nvSpPr>
        <p:spPr>
          <a:xfrm>
            <a:off x="432000" y="223936"/>
            <a:ext cx="10354188" cy="951722"/>
          </a:xfrm>
        </p:spPr>
        <p:txBody>
          <a:bodyPr>
            <a:noAutofit/>
          </a:bodyPr>
          <a:lstStyle/>
          <a:p>
            <a:r>
              <a:rPr lang="en-GB" altLang="ko-KR" sz="320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Completeness (%) of migrant related variables collected through TESSy </a:t>
            </a:r>
            <a:r>
              <a:rPr lang="en-GB" altLang="ko-KR" sz="3200" b="0" dirty="0">
                <a:solidFill>
                  <a:srgbClr val="000000"/>
                </a:solidFill>
                <a:latin typeface="Calibri" panose="020F0502020204030204" pitchFamily="34" charset="0"/>
                <a:ea typeface="Arial Unicode MS" panose="020B0604020202020204" pitchFamily="34" charset="-128"/>
                <a:cs typeface="Times New Roman" panose="02020603050405020304" pitchFamily="18" charset="0"/>
              </a:rPr>
              <a:t>(2011-2013)</a:t>
            </a:r>
            <a:endParaRPr lang="en-GB" sz="3200" b="0" dirty="0">
              <a:latin typeface="Calibri" panose="020F0502020204030204" pitchFamily="34" charset="0"/>
            </a:endParaRPr>
          </a:p>
        </p:txBody>
      </p:sp>
      <p:sp>
        <p:nvSpPr>
          <p:cNvPr id="11" name="Rounded Rectangle 10"/>
          <p:cNvSpPr/>
          <p:nvPr/>
        </p:nvSpPr>
        <p:spPr>
          <a:xfrm>
            <a:off x="432000" y="1244450"/>
            <a:ext cx="9776511" cy="516660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Conclusions:</a:t>
            </a:r>
          </a:p>
          <a:p>
            <a:pPr marL="457200" marR="0" lvl="0" indent="-457200"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Gaps in national data surveillance systems</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make it difficult to draw overall conclusions on the health of migrants</a:t>
            </a:r>
          </a:p>
          <a:p>
            <a:pPr marL="457200" marR="0" lvl="0" indent="-457200" algn="l" defTabSz="914400" rtl="0" eaLnBrk="1" fontAlgn="auto" latinLnBrk="0" hangingPunct="1">
              <a:lnSpc>
                <a:spcPct val="100000"/>
              </a:lnSpc>
              <a:spcBef>
                <a:spcPts val="0"/>
              </a:spcBef>
              <a:spcAft>
                <a:spcPts val="300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 ECDC’s surveillance system, which includes more than 50 infectious diseases, it was concluded that </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meaningful analysis </a:t>
            </a: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of migrant health data was </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only possible for HIV and TB</a:t>
            </a:r>
          </a:p>
          <a:p>
            <a:pPr marL="457200" marR="0" lvl="0" indent="-457200" algn="l" defTabSz="914400" rtl="0" eaLnBrk="1" fontAlgn="auto" latinLnBrk="0" hangingPunct="1">
              <a:lnSpc>
                <a:spcPct val="100000"/>
              </a:lnSpc>
              <a:spcBef>
                <a:spcPts val="0"/>
              </a:spcBef>
              <a:spcAft>
                <a:spcPts val="180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ECDC’s  biggest contribution to improving our understanding of migrant health would be to work with European Member States to discuss </a:t>
            </a:r>
            <a:r>
              <a:rPr kumimoji="0" lang="en-GB" sz="2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how we can better support them in collecting the ‘country of birth’ variable</a:t>
            </a:r>
            <a:endParaRPr kumimoji="0" lang="en-GB"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7902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a:p>
            <a:endParaRPr lang="en-GB" dirty="0"/>
          </a:p>
          <a:p>
            <a:pPr algn="ctr"/>
            <a:r>
              <a:rPr lang="en-GB" sz="3600" dirty="0"/>
              <a:t>HIV</a:t>
            </a:r>
          </a:p>
        </p:txBody>
      </p:sp>
    </p:spTree>
    <p:extLst>
      <p:ext uri="{BB962C8B-B14F-4D97-AF65-F5344CB8AC3E}">
        <p14:creationId xmlns:p14="http://schemas.microsoft.com/office/powerpoint/2010/main" val="3636578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DC_PowerPoint_Template_2018-newbuilding-16-9 V3.potx" id="{3426AD26-5EB0-4084-A74E-38ED914AF0A5}" vid="{BA067C81-9F1F-4477-A8FE-203D54361A55}"/>
    </a:ext>
  </a:extLst>
</a:theme>
</file>

<file path=ppt/theme/theme3.xml><?xml version="1.0" encoding="utf-8"?>
<a:theme xmlns:a="http://schemas.openxmlformats.org/drawingml/2006/main" name="2_ECDC_PowerPoint_Template_2017">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de-DE"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ECDC_PowerPoint_Template_2009_rev_1_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CDC_PowerPoint_Template_2009_rev_1_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CDC_PowerPoint_Template_2009_rev_1_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CDC_PowerPoint_Template_2009_rev_1_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CDC_PowerPoint_Template_2009_rev_1_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CDC_PowerPoint_Template_2009_rev_1_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CDC_PowerPoint_Template_2009_rev_1_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CDC_PowerPoint_Template_2009_rev_1_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CDC_PowerPoint_Template_2009_rev_1_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CDC_PowerPoint_Template_2009_rev_1_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CDC_PowerPoint_Template_2009_rev_1_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CDC_PowerPoint_Template_2009_rev_1_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oint Branding_PowerPoint_Template.pptx" id="{9F014410-DC11-49A3-8DC0-8387B6B42DF8}" vid="{58FCF2E3-E0B0-4833-A7F0-C1091673177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532</TotalTime>
  <Words>5813</Words>
  <Application>Microsoft Macintosh PowerPoint</Application>
  <PresentationFormat>Widescreen</PresentationFormat>
  <Paragraphs>650</Paragraphs>
  <Slides>79</Slides>
  <Notes>33</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79</vt:i4>
      </vt:variant>
    </vt:vector>
  </HeadingPairs>
  <TitlesOfParts>
    <vt:vector size="89" baseType="lpstr">
      <vt:lpstr>Arial</vt:lpstr>
      <vt:lpstr>Calibri</vt:lpstr>
      <vt:lpstr>Calibri Light</vt:lpstr>
      <vt:lpstr>Helvetica</vt:lpstr>
      <vt:lpstr>Tahoma</vt:lpstr>
      <vt:lpstr>Wingdings</vt:lpstr>
      <vt:lpstr>Office Theme</vt:lpstr>
      <vt:lpstr>Theme_ECDC</vt:lpstr>
      <vt:lpstr>2_ECDC_PowerPoint_Template_2017</vt:lpstr>
      <vt:lpstr>1_Office Theme</vt:lpstr>
      <vt:lpstr>ECDC data/guidance on migrant health and infectious diseases</vt:lpstr>
      <vt:lpstr>Outline</vt:lpstr>
      <vt:lpstr>Putting migrant health and infectious diseases in context</vt:lpstr>
      <vt:lpstr>Surveillance of infectious diseases among migrants in the EU/EEA</vt:lpstr>
      <vt:lpstr>Burden of infectious diseases among migrants 2014</vt:lpstr>
      <vt:lpstr>Migrant related variables collected through The European Surveillance System (TESSy)</vt:lpstr>
      <vt:lpstr>Migrant related variables collected through The European Surveillance System (TESSy)</vt:lpstr>
      <vt:lpstr>Completeness (%) of migrant related variables collected through TESSy (2011-2013)</vt:lpstr>
      <vt:lpstr>PowerPoint Presentation</vt:lpstr>
      <vt:lpstr>PowerPoint Presentation</vt:lpstr>
      <vt:lpstr>New HIV diagnoses, by year of diagnosis, transmission and migration status, EU/EEA, 2010-2019</vt:lpstr>
      <vt:lpstr>New HIV diagnoses, by year of diagnosis, transmission and migration status, EU/EEA, 2010-2019</vt:lpstr>
      <vt:lpstr>Proportion of HIV diagnoses among natives and migrants* EU/EEA, 2019</vt:lpstr>
      <vt:lpstr>Proportion HIV diagnoses in migrants* by region of origin, EU/EEA 2019</vt:lpstr>
      <vt:lpstr>PowerPoint Presentation</vt:lpstr>
      <vt:lpstr>Where do migrants get infected with HIV (prior to or after arrival to the EU)?</vt:lpstr>
      <vt:lpstr>Where do migrants get infected with HIV (prior to or after arrival to the EU)?</vt:lpstr>
      <vt:lpstr>PowerPoint Presentation</vt:lpstr>
      <vt:lpstr>Post-migration HIV acquisition (n=2249)</vt:lpstr>
      <vt:lpstr>PowerPoint Presentation</vt:lpstr>
      <vt:lpstr>PowerPoint Presentation</vt:lpstr>
      <vt:lpstr>TB in persons of foreign origin*, EU/EEA†, 2019</vt:lpstr>
      <vt:lpstr>TB cases in persons of foreign origin*, EU/EEA†, 2010–2019</vt:lpstr>
      <vt:lpstr>TB notification rates by origin and year,  EU/EEA, 2010-2015</vt:lpstr>
      <vt:lpstr>TB notification rates by origin and year,  EU/EEA, 2010-2015</vt:lpstr>
      <vt:lpstr>Evidence-based guidance on screening and vaccination of infectious diseases among newly arrived migrants in the EU/EEA</vt:lpstr>
      <vt:lpstr>Priority conditions in ECDC guidance</vt:lpstr>
      <vt:lpstr>Refugee flows from 2002-2015</vt:lpstr>
      <vt:lpstr>Top 10 countries of births of immigrants and top 10 nationalities of asylum seekers (average 2014-2016)</vt:lpstr>
      <vt:lpstr>Burden of disease: TB</vt:lpstr>
      <vt:lpstr>Conclusions</vt:lpstr>
      <vt:lpstr>PowerPoint Presentation</vt:lpstr>
      <vt:lpstr>Outbreaks of COVID-19 in migrant reception centres</vt:lpstr>
      <vt:lpstr>PowerPoint Presentation</vt:lpstr>
      <vt:lpstr>Key messages</vt:lpstr>
      <vt:lpstr>Key messages</vt:lpstr>
      <vt:lpstr>NEW ECDC report on COVID-19 and migrants/ethnic minorities</vt:lpstr>
      <vt:lpstr>Acknowledgments</vt:lpstr>
      <vt:lpstr>PowerPoint Presentation</vt:lpstr>
      <vt:lpstr>PowerPoint Presentation</vt:lpstr>
      <vt:lpstr>PowerPoint Presentation</vt:lpstr>
      <vt:lpstr>Rate of TB by deprivation decile, England, 2019</vt:lpstr>
      <vt:lpstr>PowerPoint Presentation</vt:lpstr>
      <vt:lpstr>PowerPoint Presentation</vt:lpstr>
      <vt:lpstr>PowerPoint Presentation</vt:lpstr>
      <vt:lpstr>At the border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Healthcare access</vt:lpstr>
      <vt:lpstr>PowerPoint Presentation</vt:lpstr>
      <vt:lpstr>TB: The trek to treatment</vt:lpstr>
      <vt:lpstr>Socio-political ‘milieux’</vt:lpstr>
      <vt:lpstr>Amendments to the NHS Charging Regulations Who no longer counts as ordinarily resident?</vt:lpstr>
      <vt:lpstr>PowerPoint Presentation</vt:lpstr>
      <vt:lpstr>Migrant and visitor cost recovery programme Implementation Plan 2014-2016</vt:lpstr>
      <vt:lpstr>PowerPoint Presentation</vt:lpstr>
      <vt:lpstr>PowerPoint Presentation</vt:lpstr>
      <vt:lpstr>A threat to health?</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Keal</dc:creator>
  <cp:lastModifiedBy>Louise Cliff</cp:lastModifiedBy>
  <cp:revision>12</cp:revision>
  <dcterms:created xsi:type="dcterms:W3CDTF">2021-04-18T19:22:53Z</dcterms:created>
  <dcterms:modified xsi:type="dcterms:W3CDTF">2021-04-20T13:49:32Z</dcterms:modified>
</cp:coreProperties>
</file>